
<file path=[Content_Types].xml><?xml version="1.0" encoding="utf-8"?>
<Types xmlns="http://schemas.openxmlformats.org/package/2006/content-types">
  <Default Extension="xml" ContentType="application/vnd.openxmlformats-package.core-properties+xml"/>
  <Default Extension="jpeg" ContentType="image/jpeg"/>
  <Default Extension="gif" ContentType="image/gif"/>
  <Default Extension="rels" ContentType="application/vnd.openxmlformats-package.relationships+xml"/>
  <Default Extension="png" ContentType="image/png"/>
  <Override PartName="/ppt/presentation.xml" ContentType="application/vnd.openxmlformats-officedocument.presentationml.presentation.main+xml"/>
  <Override PartName="/ppt/slides/slide251.xml" ContentType="application/vnd.openxmlformats-officedocument.presentationml.slide+xml"/>
  <Override PartName="/ppt/slideLayouts/slideLayout21.xml" ContentType="application/vnd.openxmlformats-officedocument.presentationml.slideLayout+xml"/>
  <Override PartName="/ppt/slideMasters/slideMaster11.xml" ContentType="application/vnd.openxmlformats-officedocument.presentationml.slideMaster+xml"/>
  <Override PartName="/ppt/slideLayouts/slideLayout82.xml" ContentType="application/vnd.openxmlformats-officedocument.presentationml.slideLayout+xml"/>
  <Override PartName="/ppt/slideLayouts/slideLayout33.xml" ContentType="application/vnd.openxmlformats-officedocument.presentationml.slideLayout+xml"/>
  <Override PartName="/ppt/slideLayouts/slideLayout74.xml" ContentType="application/vnd.openxmlformats-officedocument.presentationml.slideLayout+xml"/>
  <Override PartName="/ppt/theme/theme11.xml" ContentType="application/vnd.openxmlformats-officedocument.theme+xml"/>
  <Override PartName="/ppt/slideLayouts/slideLayout15.xml" ContentType="application/vnd.openxmlformats-officedocument.presentationml.slideLayout+xml"/>
  <Override PartName="/ppt/slideLayouts/slideLayout66.xml" ContentType="application/vnd.openxmlformats-officedocument.presentationml.slideLayout+xml"/>
  <Override PartName="/ppt/slideLayouts/slideLayout117.xml" ContentType="application/vnd.openxmlformats-officedocument.presentationml.slideLayout+xml"/>
  <Override PartName="/ppt/slideLayouts/slideLayout58.xml" ContentType="application/vnd.openxmlformats-officedocument.presentationml.slideLayout+xml"/>
  <Override PartName="/ppt/slideLayouts/slideLayout109.xml" ContentType="application/vnd.openxmlformats-officedocument.presentationml.slideLayout+xml"/>
  <Override PartName="/ppt/slideLayouts/slideLayout410.xml" ContentType="application/vnd.openxmlformats-officedocument.presentationml.slideLayout+xml"/>
  <Override PartName="/ppt/slideLayouts/slideLayout911.xml" ContentType="application/vnd.openxmlformats-officedocument.presentationml.slideLayout+xml"/>
  <Override PartName="/ppt/slides/slide202.xml" ContentType="application/vnd.openxmlformats-officedocument.presentationml.slide+xml"/>
  <Override PartName="/ppt/slides/slide413.xml" ContentType="application/vnd.openxmlformats-officedocument.presentationml.slide+xml"/>
  <Override PartName="/ppt/slides/slide464.xml" ContentType="application/vnd.openxmlformats-officedocument.presentationml.slide+xml"/>
  <Override PartName="/ppt/slides/slide625.xml" ContentType="application/vnd.openxmlformats-officedocument.presentationml.slide+xml"/>
  <Override PartName="/ppt/slides/slide676.xml" ContentType="application/vnd.openxmlformats-officedocument.presentationml.slide+xml"/>
  <Override PartName="/ppt/notesMasters/notesMaster11.xml" ContentType="application/vnd.openxmlformats-officedocument.presentationml.notesMaster+xml"/>
  <Override PartName="/ppt/theme/theme22.xml" ContentType="application/vnd.openxmlformats-officedocument.theme+xml"/>
  <Override PartName="/ppt/slides/slide157.xml" ContentType="application/vnd.openxmlformats-officedocument.presentationml.slide+xml"/>
  <Override PartName="/ppt/slides/slide108.xml" ContentType="application/vnd.openxmlformats-officedocument.presentationml.slide+xml"/>
  <Override PartName="/ppt/slides/slide319.xml" ContentType="application/vnd.openxmlformats-officedocument.presentationml.slide+xml"/>
  <Override PartName="/ppt/slides/slide3610.xml" ContentType="application/vnd.openxmlformats-officedocument.presentationml.slide+xml"/>
  <Override PartName="/ppt/slides/slide5211.xml" ContentType="application/vnd.openxmlformats-officedocument.presentationml.slide+xml"/>
  <Override PartName="/ppt/slides/slide5712.xml" ContentType="application/vnd.openxmlformats-officedocument.presentationml.slide+xml"/>
  <Override PartName="/ppt/slides/slide7313.xml" ContentType="application/vnd.openxmlformats-officedocument.presentationml.slide+xml"/>
  <Override PartName="/ppt/slides/slide7814.xml" ContentType="application/vnd.openxmlformats-officedocument.presentationml.slide+xml"/>
  <Override PartName="/ppt/slides/slide415.xml" ContentType="application/vnd.openxmlformats-officedocument.presentationml.slide+xml"/>
  <Override PartName="/ppt/slides/slide1816.xml" ContentType="application/vnd.openxmlformats-officedocument.presentationml.slide+xml"/>
  <Override PartName="/ppt/slides/slide1317.xml" ContentType="application/vnd.openxmlformats-officedocument.presentationml.slide+xml"/>
  <Override PartName="/ppt/slides/slide2118.xml" ContentType="application/vnd.openxmlformats-officedocument.presentationml.slide+xml"/>
  <Override PartName="/ppt/slides/slide2619.xml" ContentType="application/vnd.openxmlformats-officedocument.presentationml.slide+xml"/>
  <Override PartName="/ppt/slides/slide2920.xml" ContentType="application/vnd.openxmlformats-officedocument.presentationml.slide+xml"/>
  <Override PartName="/ppt/slides/slide3421.xml" ContentType="application/vnd.openxmlformats-officedocument.presentationml.slide+xml"/>
  <Override PartName="/ppt/slides/slide4222.xml" ContentType="application/vnd.openxmlformats-officedocument.presentationml.slide+xml"/>
  <Override PartName="/ppt/slides/slide4723.xml" ContentType="application/vnd.openxmlformats-officedocument.presentationml.slide+xml"/>
  <Override PartName="/ppt/slides/slide5524.xml" ContentType="application/vnd.openxmlformats-officedocument.presentationml.slide+xml"/>
  <Override PartName="/ppt/slides/slide6325.xml" ContentType="application/vnd.openxmlformats-officedocument.presentationml.slide+xml"/>
  <Override PartName="/ppt/slides/slide6826.xml" ContentType="application/vnd.openxmlformats-officedocument.presentationml.slide+xml"/>
  <Override PartName="/ppt/slides/slide7627.xml" ContentType="application/vnd.openxmlformats-officedocument.presentationml.slide+xml"/>
  <Override PartName="/ppt/slides/slide728.xml" ContentType="application/vnd.openxmlformats-officedocument.presentationml.slide+xml"/>
  <Override PartName="/ppt/slides/slide5029.xml" ContentType="application/vnd.openxmlformats-officedocument.presentationml.slide+xml"/>
  <Override PartName="/ppt/slides/slide7130.xml" ContentType="application/vnd.openxmlformats-officedocument.presentationml.slide+xml"/>
  <Override PartName="/ppt/slides/slide7931.xml" ContentType="application/vnd.openxmlformats-officedocument.presentationml.slide+xml"/>
  <Override PartName="/ppt/presProps.xml" ContentType="application/vnd.openxmlformats-officedocument.presentationml.presProps+xml"/>
  <Override PartName="/ppt/slides/slide232.xml" ContentType="application/vnd.openxmlformats-officedocument.presentationml.slide+xml"/>
  <Override PartName="/ppt/slides/slide1133.xml" ContentType="application/vnd.openxmlformats-officedocument.presentationml.slide+xml"/>
  <Override PartName="/ppt/slides/slide1634.xml" ContentType="application/vnd.openxmlformats-officedocument.presentationml.slide+xml"/>
  <Override PartName="/ppt/slides/slide2435.xml" ContentType="application/vnd.openxmlformats-officedocument.presentationml.slide+xml"/>
  <Override PartName="/ppt/slides/slide3236.xml" ContentType="application/vnd.openxmlformats-officedocument.presentationml.slide+xml"/>
  <Override PartName="/ppt/slides/slide3737.xml" ContentType="application/vnd.openxmlformats-officedocument.presentationml.slide+xml"/>
  <Override PartName="/ppt/slides/slide4538.xml" ContentType="application/vnd.openxmlformats-officedocument.presentationml.slide+xml"/>
  <Override PartName="/ppt/slides/slide5839.xml" ContentType="application/vnd.openxmlformats-officedocument.presentationml.slide+xml"/>
  <Override PartName="/ppt/slides/slide6640.xml" ContentType="application/vnd.openxmlformats-officedocument.presentationml.slide+xml"/>
  <Override PartName="/ppt/slides/slide1941.xml" ContentType="application/vnd.openxmlformats-officedocument.presentationml.slide+xml"/>
  <Override PartName="/ppt/slides/slide4042.xml" ContentType="application/vnd.openxmlformats-officedocument.presentationml.slide+xml"/>
  <Override PartName="/ppt/slides/slide5343.xml" ContentType="application/vnd.openxmlformats-officedocument.presentationml.slide+xml"/>
  <Override PartName="/ppt/slides/slide6144.xml" ContentType="application/vnd.openxmlformats-officedocument.presentationml.slide+xml"/>
  <Override PartName="/ppt/slides/slide6945.xml" ContentType="application/vnd.openxmlformats-officedocument.presentationml.slide+xml"/>
  <Override PartName="/ppt/slides/slide7446.xml" ContentType="application/vnd.openxmlformats-officedocument.presentationml.slide+xml"/>
  <Override PartName="/ppt/slides/slide8247.xml" ContentType="application/vnd.openxmlformats-officedocument.presentationml.slide+xml"/>
  <Override PartName="/ppt/tableStyles.xml" ContentType="application/vnd.openxmlformats-officedocument.presentationml.tableStyles+xml"/>
  <Override PartName="/ppt/slides/slide548.xml" ContentType="application/vnd.openxmlformats-officedocument.presentationml.slide+xml"/>
  <Override PartName="/ppt/slides/slide1449.xml" ContentType="application/vnd.openxmlformats-officedocument.presentationml.slide+xml"/>
  <Override PartName="/ppt/slides/slide2250.xml" ContentType="application/vnd.openxmlformats-officedocument.presentationml.slide+xml"/>
  <Override PartName="/ppt/slides/slide2751.xml" ContentType="application/vnd.openxmlformats-officedocument.presentationml.slide+xml"/>
  <Override PartName="/ppt/slides/slide3552.xml" ContentType="application/vnd.openxmlformats-officedocument.presentationml.slide+xml"/>
  <Override PartName="/ppt/slides/slide4853.xml" ContentType="application/vnd.openxmlformats-officedocument.presentationml.slide+xml"/>
  <Override PartName="/ppt/slides/slide5654.xml" ContentType="application/vnd.openxmlformats-officedocument.presentationml.slide+xml"/>
  <Override PartName="/ppt/slides/slide955.xml" ContentType="application/vnd.openxmlformats-officedocument.presentationml.slide+xml"/>
  <Override PartName="/ppt/slides/slide3056.xml" ContentType="application/vnd.openxmlformats-officedocument.presentationml.slide+xml"/>
  <Override PartName="/ppt/slides/slide4357.xml" ContentType="application/vnd.openxmlformats-officedocument.presentationml.slide+xml"/>
  <Override PartName="/ppt/slides/slide5158.xml" ContentType="application/vnd.openxmlformats-officedocument.presentationml.slide+xml"/>
  <Override PartName="/ppt/slides/slide5959.xml" ContentType="application/vnd.openxmlformats-officedocument.presentationml.slide+xml"/>
  <Override PartName="/ppt/slides/slide6460.xml" ContentType="application/vnd.openxmlformats-officedocument.presentationml.slide+xml"/>
  <Override PartName="/ppt/slides/slide7261.xml" ContentType="application/vnd.openxmlformats-officedocument.presentationml.slide+xml"/>
  <Override PartName="/ppt/slides/slide7762.xml" ContentType="application/vnd.openxmlformats-officedocument.presentationml.slide+xml"/>
  <Override PartName="/ppt/slides/slide8063.xml" ContentType="application/vnd.openxmlformats-officedocument.presentationml.slide+xml"/>
  <Override PartName="/ppt/viewProps.xml" ContentType="application/vnd.openxmlformats-officedocument.presentationml.viewProps+xml"/>
  <Override PartName="/ppt/slides/slide364.xml" ContentType="application/vnd.openxmlformats-officedocument.presentationml.slide+xml"/>
  <Override PartName="/ppt/slides/slide865.xml" ContentType="application/vnd.openxmlformats-officedocument.presentationml.slide+xml"/>
  <Override PartName="/ppt/slides/slide1266.xml" ContentType="application/vnd.openxmlformats-officedocument.presentationml.slide+xml"/>
  <Override PartName="/ppt/slides/slide1767.xml" ContentType="application/vnd.openxmlformats-officedocument.presentationml.slide+xml"/>
  <Override PartName="/ppt/slides/slide3868.xml" ContentType="application/vnd.openxmlformats-officedocument.presentationml.slide+xml"/>
  <Override PartName="/ppt/slides/slide3369.xml" ContentType="application/vnd.openxmlformats-officedocument.presentationml.slide+xml"/>
  <Override PartName="/ppt/slides/slide4970.xml" ContentType="application/vnd.openxmlformats-officedocument.presentationml.slide+xml"/>
  <Override PartName="/ppt/slides/slide5471.xml" ContentType="application/vnd.openxmlformats-officedocument.presentationml.slide+xml"/>
  <Override PartName="/ppt/slides/slide7572.xml" ContentType="application/vnd.openxmlformats-officedocument.presentationml.slide+xml"/>
  <Override PartName="/ppt/slides/slide673.xml" ContentType="application/vnd.openxmlformats-officedocument.presentationml.slide+xml"/>
  <Override PartName="/ppt/slides/slide7074.xml" ContentType="application/vnd.openxmlformats-officedocument.presentationml.slide+xml"/>
  <Override PartName="/ppt/slides/slide175.xml" ContentType="application/vnd.openxmlformats-officedocument.presentationml.slide+xml"/>
  <Override PartName="/ppt/slides/slide2876.xml" ContentType="application/vnd.openxmlformats-officedocument.presentationml.slide+xml"/>
  <Override PartName="/ppt/slides/slide2377.xml" ContentType="application/vnd.openxmlformats-officedocument.presentationml.slide+xml"/>
  <Override PartName="/ppt/slides/slide3978.xml" ContentType="application/vnd.openxmlformats-officedocument.presentationml.slide+xml"/>
  <Override PartName="/ppt/slides/slide4479.xml" ContentType="application/vnd.openxmlformats-officedocument.presentationml.slide+xml"/>
  <Override PartName="/ppt/slides/slide6580.xml" ContentType="application/vnd.openxmlformats-officedocument.presentationml.slide+xml"/>
  <Override PartName="/ppt/slides/slide6081.xml" ContentType="application/vnd.openxmlformats-officedocument.presentationml.slide+xml"/>
  <Override PartName="/ppt/slides/slide8182.xml" ContentType="application/vnd.openxmlformats-officedocument.presentationml.slide+xml"/>
  <Override PartName="/docProps/app.xml" ContentType="application/vnd.openxmlformats-officedocument.extended-properties+xml"/>
  <Override PartName="/ppt/slides/slide83.xml" ContentType="application/vnd.openxmlformats-officedocument.presentationml.slide+xml"/>
</Types>
</file>

<file path=_rels/.rels>&#65279;<?xml version="1.0" encoding="utf-8"?><Relationships xmlns="http://schemas.openxmlformats.org/package/2006/relationships"><Relationship Type="http://schemas.openxmlformats.org/package/2006/relationships/metadata/core-properties" Target="/docProps/core.xml" Id="rId3" /><Relationship Type="http://schemas.openxmlformats.org/package/2006/relationships/metadata/thumbnail" Target="/docProps/thumbnail.jpeg" Id="rId2" /><Relationship Type="http://schemas.openxmlformats.org/officeDocument/2006/relationships/officeDocument" Target="/ppt/presentation.xml" Id="rId1" /><Relationship Type="http://schemas.openxmlformats.org/officeDocument/2006/relationships/extended-properties" Target="/docProps/app.xml" Id="rId4" /></Relationships>
</file>

<file path=ppt/presentation.xml><?xml version="1.0" encoding="utf-8"?>
<p:presentatio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84"/>
  </p:notesMasterIdLst>
  <p:sldIdLst>
    <p:sldId id="418" r:id="Ref77551db6f744e5" DeepLBanner=""/>
    <p:sldId id="256" r:id="rId2"/>
    <p:sldId id="312" r:id="rId3"/>
    <p:sldId id="257" r:id="rId4"/>
    <p:sldId id="313" r:id="rId5"/>
    <p:sldId id="314" r:id="rId6"/>
    <p:sldId id="315" r:id="rId7"/>
    <p:sldId id="316" r:id="rId8"/>
    <p:sldId id="414" r:id="rId9"/>
    <p:sldId id="318" r:id="rId10"/>
    <p:sldId id="319" r:id="rId11"/>
    <p:sldId id="320" r:id="rId12"/>
    <p:sldId id="321" r:id="rId13"/>
    <p:sldId id="322" r:id="rId14"/>
    <p:sldId id="323" r:id="rId15"/>
    <p:sldId id="324" r:id="rId16"/>
    <p:sldId id="325" r:id="rId17"/>
    <p:sldId id="326" r:id="rId18"/>
    <p:sldId id="327" r:id="rId19"/>
    <p:sldId id="328" r:id="rId20"/>
    <p:sldId id="330" r:id="rId21"/>
    <p:sldId id="331" r:id="rId22"/>
    <p:sldId id="332" r:id="rId23"/>
    <p:sldId id="333" r:id="rId24"/>
    <p:sldId id="334" r:id="rId25"/>
    <p:sldId id="335" r:id="rId26"/>
    <p:sldId id="336" r:id="rId27"/>
    <p:sldId id="337" r:id="rId28"/>
    <p:sldId id="339" r:id="rId29"/>
    <p:sldId id="340" r:id="rId30"/>
    <p:sldId id="341" r:id="rId31"/>
    <p:sldId id="342" r:id="rId32"/>
    <p:sldId id="345" r:id="rId33"/>
    <p:sldId id="346" r:id="rId34"/>
    <p:sldId id="343" r:id="rId35"/>
    <p:sldId id="347" r:id="rId36"/>
    <p:sldId id="348" r:id="rId37"/>
    <p:sldId id="349" r:id="rId38"/>
    <p:sldId id="350" r:id="rId39"/>
    <p:sldId id="351" r:id="rId40"/>
    <p:sldId id="352" r:id="rId41"/>
    <p:sldId id="353" r:id="rId42"/>
    <p:sldId id="354" r:id="rId43"/>
    <p:sldId id="355" r:id="rId44"/>
    <p:sldId id="356" r:id="rId45"/>
    <p:sldId id="357" r:id="rId46"/>
    <p:sldId id="360" r:id="rId47"/>
    <p:sldId id="361" r:id="rId48"/>
    <p:sldId id="362" r:id="rId49"/>
    <p:sldId id="363" r:id="rId50"/>
    <p:sldId id="364" r:id="rId51"/>
    <p:sldId id="365" r:id="rId52"/>
    <p:sldId id="366" r:id="rId53"/>
    <p:sldId id="367" r:id="rId54"/>
    <p:sldId id="368" r:id="rId55"/>
    <p:sldId id="369" r:id="rId56"/>
    <p:sldId id="370" r:id="rId57"/>
    <p:sldId id="371" r:id="rId58"/>
    <p:sldId id="372" r:id="rId59"/>
    <p:sldId id="373" r:id="rId60"/>
    <p:sldId id="374" r:id="rId61"/>
    <p:sldId id="379" r:id="rId62"/>
    <p:sldId id="380" r:id="rId63"/>
    <p:sldId id="381" r:id="rId64"/>
    <p:sldId id="375" r:id="rId65"/>
    <p:sldId id="376" r:id="rId66"/>
    <p:sldId id="377" r:id="rId67"/>
    <p:sldId id="378" r:id="rId68"/>
    <p:sldId id="392" r:id="rId69"/>
    <p:sldId id="393" r:id="rId70"/>
    <p:sldId id="394" r:id="rId71"/>
    <p:sldId id="395" r:id="rId72"/>
    <p:sldId id="396" r:id="rId73"/>
    <p:sldId id="407" r:id="rId74"/>
    <p:sldId id="408" r:id="rId75"/>
    <p:sldId id="409" r:id="rId76"/>
    <p:sldId id="410" r:id="rId77"/>
    <p:sldId id="411" r:id="rId78"/>
    <p:sldId id="412" r:id="rId79"/>
    <p:sldId id="413" r:id="rId80"/>
    <p:sldId id="415" r:id="rId81"/>
    <p:sldId id="416" r:id="rId82"/>
    <p:sldId id="417" r:id="rId83"/>
  </p:sldIdLst>
  <p:sldSz cx="12192000" cy="6858000"/>
  <p:notesSz cx="7099300" cy="10234613"/>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rLc289m98e2nu1rZwxn8RQ==" hashData="jl31I+FZfeL3Da0RWjDsWJ2KAcjcNQYNNNRC5PJm8VIGc75Z01xRsS7AMK0y6Q/BGsMylPB72fPI5Y8B5FFi7w=="/>
  <p:extLst>
    <p:ext uri="{521415D9-36F7-43E2-AB2F-B90AF26B5E84}">
      <p14:sectionLst xmlns:p14="http://schemas.microsoft.com/office/powerpoint/2010/main">
        <p14:section name="Sección predeterminada" id="{52BC7774-8F11-4469-821B-1770D1684A91}">
          <p14:sldIdLst>
            <p14:sldId id="256"/>
            <p14:sldId id="312"/>
            <p14:sldId id="257"/>
            <p14:sldId id="313"/>
            <p14:sldId id="314"/>
            <p14:sldId id="315"/>
            <p14:sldId id="316"/>
            <p14:sldId id="414"/>
            <p14:sldId id="318"/>
            <p14:sldId id="319"/>
            <p14:sldId id="320"/>
            <p14:sldId id="321"/>
            <p14:sldId id="322"/>
            <p14:sldId id="323"/>
            <p14:sldId id="324"/>
            <p14:sldId id="325"/>
            <p14:sldId id="326"/>
            <p14:sldId id="327"/>
            <p14:sldId id="328"/>
            <p14:sldId id="330"/>
            <p14:sldId id="331"/>
            <p14:sldId id="332"/>
            <p14:sldId id="333"/>
            <p14:sldId id="334"/>
            <p14:sldId id="335"/>
            <p14:sldId id="336"/>
          </p14:sldIdLst>
        </p14:section>
        <p14:section name="Sección sin título" id="{1514DDF4-36CF-44A8-A2BB-14824E6734B8}">
          <p14:sldIdLst>
            <p14:sldId id="337"/>
            <p14:sldId id="339"/>
            <p14:sldId id="340"/>
            <p14:sldId id="341"/>
            <p14:sldId id="342"/>
            <p14:sldId id="345"/>
            <p14:sldId id="346"/>
            <p14:sldId id="343"/>
            <p14:sldId id="347"/>
            <p14:sldId id="348"/>
            <p14:sldId id="349"/>
            <p14:sldId id="350"/>
            <p14:sldId id="351"/>
            <p14:sldId id="352"/>
            <p14:sldId id="353"/>
            <p14:sldId id="354"/>
            <p14:sldId id="355"/>
            <p14:sldId id="356"/>
            <p14:sldId id="357"/>
            <p14:sldId id="360"/>
            <p14:sldId id="361"/>
            <p14:sldId id="362"/>
            <p14:sldId id="363"/>
            <p14:sldId id="364"/>
            <p14:sldId id="365"/>
            <p14:sldId id="366"/>
            <p14:sldId id="367"/>
            <p14:sldId id="368"/>
            <p14:sldId id="369"/>
            <p14:sldId id="370"/>
            <p14:sldId id="371"/>
            <p14:sldId id="372"/>
            <p14:sldId id="373"/>
            <p14:sldId id="374"/>
            <p14:sldId id="379"/>
            <p14:sldId id="380"/>
            <p14:sldId id="381"/>
            <p14:sldId id="375"/>
            <p14:sldId id="376"/>
            <p14:sldId id="377"/>
            <p14:sldId id="378"/>
            <p14:sldId id="392"/>
            <p14:sldId id="393"/>
            <p14:sldId id="394"/>
            <p14:sldId id="395"/>
            <p14:sldId id="396"/>
            <p14:sldId id="407"/>
            <p14:sldId id="408"/>
            <p14:sldId id="409"/>
            <p14:sldId id="410"/>
            <p14:sldId id="411"/>
            <p14:sldId id="412"/>
            <p14:sldId id="413"/>
            <p14:sldId id="415"/>
            <p14:sldId id="416"/>
            <p14:sldId id="417"/>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240" autoAdjust="0"/>
    <p:restoredTop sz="94660"/>
  </p:normalViewPr>
  <p:slideViewPr>
    <p:cSldViewPr>
      <p:cViewPr varScale="1">
        <p:scale>
          <a:sx n="103" d="100"/>
          <a:sy n="103" d="100"/>
        </p:scale>
        <p:origin x="101" y="110"/>
      </p:cViewPr>
      <p:guideLst>
        <p:guide orient="horz" pos="2160"/>
        <p:guide pos="3840"/>
      </p:guideLst>
    </p:cSldViewPr>
  </p:slideViewPr>
  <p:notesTextViewPr>
    <p:cViewPr>
      <p:scale>
        <a:sx n="100" d="100"/>
        <a:sy n="100" d="100"/>
      </p:scale>
      <p:origin x="0" y="0"/>
    </p:cViewPr>
  </p:notesTextViewPr>
  <p:sorterViewPr>
    <p:cViewPr varScale="1">
      <p:scale>
        <a:sx n="100" d="100"/>
        <a:sy n="100" d="100"/>
      </p:scale>
      <p:origin x="0" y="-6946"/>
    </p:cViewPr>
  </p:sorterViewPr>
  <p:gridSpacing cx="72008" cy="72008"/>
</p:viewPr>
</file>

<file path=ppt/_rels/presentation.xml.rels>&#65279;<?xml version="1.0" encoding="utf-8"?><Relationships xmlns="http://schemas.openxmlformats.org/package/2006/relationships"><Relationship Type="http://schemas.openxmlformats.org/officeDocument/2006/relationships/slide" Target="/ppt/slides/slide251.xml" Id="rId26" /><Relationship Type="http://schemas.openxmlformats.org/officeDocument/2006/relationships/slide" Target="/ppt/slides/slide202.xml" Id="rId21" /><Relationship Type="http://schemas.openxmlformats.org/officeDocument/2006/relationships/slide" Target="/ppt/slides/slide413.xml" Id="rId42" /><Relationship Type="http://schemas.openxmlformats.org/officeDocument/2006/relationships/slide" Target="/ppt/slides/slide464.xml" Id="rId47" /><Relationship Type="http://schemas.openxmlformats.org/officeDocument/2006/relationships/slide" Target="/ppt/slides/slide625.xml" Id="rId63" /><Relationship Type="http://schemas.openxmlformats.org/officeDocument/2006/relationships/slide" Target="/ppt/slides/slide676.xml" Id="rId68" /><Relationship Type="http://schemas.openxmlformats.org/officeDocument/2006/relationships/notesMaster" Target="/ppt/notesMasters/notesMaster11.xml" Id="rId84" /><Relationship Type="http://schemas.openxmlformats.org/officeDocument/2006/relationships/slide" Target="/ppt/slides/slide157.xml" Id="rId16" /><Relationship Type="http://schemas.openxmlformats.org/officeDocument/2006/relationships/slide" Target="/ppt/slides/slide108.xml" Id="rId11" /><Relationship Type="http://schemas.openxmlformats.org/officeDocument/2006/relationships/slide" Target="/ppt/slides/slide319.xml" Id="rId32" /><Relationship Type="http://schemas.openxmlformats.org/officeDocument/2006/relationships/slide" Target="/ppt/slides/slide3610.xml" Id="rId37" /><Relationship Type="http://schemas.openxmlformats.org/officeDocument/2006/relationships/slide" Target="/ppt/slides/slide5211.xml" Id="rId53" /><Relationship Type="http://schemas.openxmlformats.org/officeDocument/2006/relationships/slide" Target="/ppt/slides/slide5712.xml" Id="rId58" /><Relationship Type="http://schemas.openxmlformats.org/officeDocument/2006/relationships/slide" Target="/ppt/slides/slide7313.xml" Id="rId74" /><Relationship Type="http://schemas.openxmlformats.org/officeDocument/2006/relationships/slide" Target="/ppt/slides/slide7814.xml" Id="rId79" /><Relationship Type="http://schemas.openxmlformats.org/officeDocument/2006/relationships/slide" Target="/ppt/slides/slide415.xml" Id="rId5" /><Relationship Type="http://schemas.openxmlformats.org/officeDocument/2006/relationships/slide" Target="/ppt/slides/slide1816.xml" Id="rId19" /><Relationship Type="http://schemas.openxmlformats.org/officeDocument/2006/relationships/slide" Target="/ppt/slides/slide1317.xml" Id="rId14" /><Relationship Type="http://schemas.openxmlformats.org/officeDocument/2006/relationships/slide" Target="/ppt/slides/slide2118.xml" Id="rId22" /><Relationship Type="http://schemas.openxmlformats.org/officeDocument/2006/relationships/slide" Target="/ppt/slides/slide2619.xml" Id="rId27" /><Relationship Type="http://schemas.openxmlformats.org/officeDocument/2006/relationships/slide" Target="/ppt/slides/slide2920.xml" Id="rId30" /><Relationship Type="http://schemas.openxmlformats.org/officeDocument/2006/relationships/slide" Target="/ppt/slides/slide3421.xml" Id="rId35" /><Relationship Type="http://schemas.openxmlformats.org/officeDocument/2006/relationships/slide" Target="/ppt/slides/slide4222.xml" Id="rId43" /><Relationship Type="http://schemas.openxmlformats.org/officeDocument/2006/relationships/slide" Target="/ppt/slides/slide4723.xml" Id="rId48" /><Relationship Type="http://schemas.openxmlformats.org/officeDocument/2006/relationships/slide" Target="/ppt/slides/slide5524.xml" Id="rId56" /><Relationship Type="http://schemas.openxmlformats.org/officeDocument/2006/relationships/slide" Target="/ppt/slides/slide6325.xml" Id="rId64" /><Relationship Type="http://schemas.openxmlformats.org/officeDocument/2006/relationships/slide" Target="/ppt/slides/slide6826.xml" Id="rId69" /><Relationship Type="http://schemas.openxmlformats.org/officeDocument/2006/relationships/slide" Target="/ppt/slides/slide7627.xml" Id="rId77" /><Relationship Type="http://schemas.openxmlformats.org/officeDocument/2006/relationships/slide" Target="/ppt/slides/slide728.xml" Id="rId8" /><Relationship Type="http://schemas.openxmlformats.org/officeDocument/2006/relationships/slide" Target="/ppt/slides/slide5029.xml" Id="rId51" /><Relationship Type="http://schemas.openxmlformats.org/officeDocument/2006/relationships/slide" Target="/ppt/slides/slide7130.xml" Id="rId72" /><Relationship Type="http://schemas.openxmlformats.org/officeDocument/2006/relationships/slide" Target="/ppt/slides/slide7931.xml" Id="rId80" /><Relationship Type="http://schemas.openxmlformats.org/officeDocument/2006/relationships/presProps" Target="/ppt/presProps.xml" Id="rId85" /><Relationship Type="http://schemas.openxmlformats.org/officeDocument/2006/relationships/slide" Target="/ppt/slides/slide232.xml" Id="rId3" /><Relationship Type="http://schemas.openxmlformats.org/officeDocument/2006/relationships/slide" Target="/ppt/slides/slide1133.xml" Id="rId12" /><Relationship Type="http://schemas.openxmlformats.org/officeDocument/2006/relationships/slide" Target="/ppt/slides/slide1634.xml" Id="rId17" /><Relationship Type="http://schemas.openxmlformats.org/officeDocument/2006/relationships/slide" Target="/ppt/slides/slide2435.xml" Id="rId25" /><Relationship Type="http://schemas.openxmlformats.org/officeDocument/2006/relationships/slide" Target="/ppt/slides/slide3236.xml" Id="rId33" /><Relationship Type="http://schemas.openxmlformats.org/officeDocument/2006/relationships/slide" Target="/ppt/slides/slide3737.xml" Id="rId38" /><Relationship Type="http://schemas.openxmlformats.org/officeDocument/2006/relationships/slide" Target="/ppt/slides/slide4538.xml" Id="rId46" /><Relationship Type="http://schemas.openxmlformats.org/officeDocument/2006/relationships/slide" Target="/ppt/slides/slide5839.xml" Id="rId59" /><Relationship Type="http://schemas.openxmlformats.org/officeDocument/2006/relationships/slide" Target="/ppt/slides/slide6640.xml" Id="rId67" /><Relationship Type="http://schemas.openxmlformats.org/officeDocument/2006/relationships/slide" Target="/ppt/slides/slide1941.xml" Id="rId20" /><Relationship Type="http://schemas.openxmlformats.org/officeDocument/2006/relationships/slide" Target="/ppt/slides/slide4042.xml" Id="rId41" /><Relationship Type="http://schemas.openxmlformats.org/officeDocument/2006/relationships/slide" Target="/ppt/slides/slide5343.xml" Id="rId54" /><Relationship Type="http://schemas.openxmlformats.org/officeDocument/2006/relationships/slide" Target="/ppt/slides/slide6144.xml" Id="rId62" /><Relationship Type="http://schemas.openxmlformats.org/officeDocument/2006/relationships/slide" Target="/ppt/slides/slide6945.xml" Id="rId70" /><Relationship Type="http://schemas.openxmlformats.org/officeDocument/2006/relationships/slide" Target="/ppt/slides/slide7446.xml" Id="rId75" /><Relationship Type="http://schemas.openxmlformats.org/officeDocument/2006/relationships/slide" Target="/ppt/slides/slide8247.xml" Id="rId83" /><Relationship Type="http://schemas.openxmlformats.org/officeDocument/2006/relationships/tableStyles" Target="/ppt/tableStyles.xml" Id="rId88" /><Relationship Type="http://schemas.openxmlformats.org/officeDocument/2006/relationships/slideMaster" Target="/ppt/slideMasters/slideMaster11.xml" Id="rId1" /><Relationship Type="http://schemas.openxmlformats.org/officeDocument/2006/relationships/slide" Target="/ppt/slides/slide548.xml" Id="rId6" /><Relationship Type="http://schemas.openxmlformats.org/officeDocument/2006/relationships/slide" Target="/ppt/slides/slide1449.xml" Id="rId15" /><Relationship Type="http://schemas.openxmlformats.org/officeDocument/2006/relationships/slide" Target="/ppt/slides/slide2250.xml" Id="rId23" /><Relationship Type="http://schemas.openxmlformats.org/officeDocument/2006/relationships/slide" Target="/ppt/slides/slide2751.xml" Id="rId28" /><Relationship Type="http://schemas.openxmlformats.org/officeDocument/2006/relationships/slide" Target="/ppt/slides/slide3552.xml" Id="rId36" /><Relationship Type="http://schemas.openxmlformats.org/officeDocument/2006/relationships/slide" Target="/ppt/slides/slide4853.xml" Id="rId49" /><Relationship Type="http://schemas.openxmlformats.org/officeDocument/2006/relationships/slide" Target="/ppt/slides/slide5654.xml" Id="rId57" /><Relationship Type="http://schemas.openxmlformats.org/officeDocument/2006/relationships/slide" Target="/ppt/slides/slide955.xml" Id="rId10" /><Relationship Type="http://schemas.openxmlformats.org/officeDocument/2006/relationships/slide" Target="/ppt/slides/slide3056.xml" Id="rId31" /><Relationship Type="http://schemas.openxmlformats.org/officeDocument/2006/relationships/slide" Target="/ppt/slides/slide4357.xml" Id="rId44" /><Relationship Type="http://schemas.openxmlformats.org/officeDocument/2006/relationships/slide" Target="/ppt/slides/slide5158.xml" Id="rId52" /><Relationship Type="http://schemas.openxmlformats.org/officeDocument/2006/relationships/slide" Target="/ppt/slides/slide5959.xml" Id="rId60" /><Relationship Type="http://schemas.openxmlformats.org/officeDocument/2006/relationships/slide" Target="/ppt/slides/slide6460.xml" Id="rId65" /><Relationship Type="http://schemas.openxmlformats.org/officeDocument/2006/relationships/slide" Target="/ppt/slides/slide7261.xml" Id="rId73" /><Relationship Type="http://schemas.openxmlformats.org/officeDocument/2006/relationships/slide" Target="/ppt/slides/slide7762.xml" Id="rId78" /><Relationship Type="http://schemas.openxmlformats.org/officeDocument/2006/relationships/slide" Target="/ppt/slides/slide8063.xml" Id="rId81" /><Relationship Type="http://schemas.openxmlformats.org/officeDocument/2006/relationships/viewProps" Target="/ppt/viewProps.xml" Id="rId86" /><Relationship Type="http://schemas.openxmlformats.org/officeDocument/2006/relationships/slide" Target="/ppt/slides/slide364.xml" Id="rId4" /><Relationship Type="http://schemas.openxmlformats.org/officeDocument/2006/relationships/slide" Target="/ppt/slides/slide865.xml" Id="rId9" /><Relationship Type="http://schemas.openxmlformats.org/officeDocument/2006/relationships/slide" Target="/ppt/slides/slide1266.xml" Id="rId13" /><Relationship Type="http://schemas.openxmlformats.org/officeDocument/2006/relationships/slide" Target="/ppt/slides/slide1767.xml" Id="rId18" /><Relationship Type="http://schemas.openxmlformats.org/officeDocument/2006/relationships/slide" Target="/ppt/slides/slide3868.xml" Id="rId39" /><Relationship Type="http://schemas.openxmlformats.org/officeDocument/2006/relationships/slide" Target="/ppt/slides/slide3369.xml" Id="rId34" /><Relationship Type="http://schemas.openxmlformats.org/officeDocument/2006/relationships/slide" Target="/ppt/slides/slide4970.xml" Id="rId50" /><Relationship Type="http://schemas.openxmlformats.org/officeDocument/2006/relationships/slide" Target="/ppt/slides/slide5471.xml" Id="rId55" /><Relationship Type="http://schemas.openxmlformats.org/officeDocument/2006/relationships/slide" Target="/ppt/slides/slide7572.xml" Id="rId76" /><Relationship Type="http://schemas.openxmlformats.org/officeDocument/2006/relationships/slide" Target="/ppt/slides/slide673.xml" Id="rId7" /><Relationship Type="http://schemas.openxmlformats.org/officeDocument/2006/relationships/slide" Target="/ppt/slides/slide7074.xml" Id="rId71" /><Relationship Type="http://schemas.openxmlformats.org/officeDocument/2006/relationships/slide" Target="/ppt/slides/slide175.xml" Id="rId2" /><Relationship Type="http://schemas.openxmlformats.org/officeDocument/2006/relationships/slide" Target="/ppt/slides/slide2876.xml" Id="rId29" /><Relationship Type="http://schemas.openxmlformats.org/officeDocument/2006/relationships/slide" Target="/ppt/slides/slide2377.xml" Id="rId24" /><Relationship Type="http://schemas.openxmlformats.org/officeDocument/2006/relationships/slide" Target="/ppt/slides/slide3978.xml" Id="rId40" /><Relationship Type="http://schemas.openxmlformats.org/officeDocument/2006/relationships/slide" Target="/ppt/slides/slide4479.xml" Id="rId45" /><Relationship Type="http://schemas.openxmlformats.org/officeDocument/2006/relationships/slide" Target="/ppt/slides/slide6580.xml" Id="rId66" /><Relationship Type="http://schemas.openxmlformats.org/officeDocument/2006/relationships/theme" Target="/ppt/theme/theme11.xml" Id="rId87" /><Relationship Type="http://schemas.openxmlformats.org/officeDocument/2006/relationships/slide" Target="/ppt/slides/slide6081.xml" Id="rId61" /><Relationship Type="http://schemas.openxmlformats.org/officeDocument/2006/relationships/slide" Target="/ppt/slides/slide8182.xml" Id="rId82" /><Relationship Type="http://schemas.openxmlformats.org/officeDocument/2006/relationships/slide" Target="/ppt/slides/slide83.xml" Id="Ref77551db6f744e5" /></Relationships>
</file>

<file path=ppt/notesMasters/_rels/notesMaster11.xml.rels>&#65279;<?xml version="1.0" encoding="utf-8"?><Relationships xmlns="http://schemas.openxmlformats.org/package/2006/relationships"><Relationship Type="http://schemas.openxmlformats.org/officeDocument/2006/relationships/theme" Target="/ppt/theme/theme22.xml" Id="rId1" /></Relationships>
</file>

<file path=ppt/notesMasters/notesMaster11.xml><?xml version="1.0" encoding="utf-8"?>
<p:notesMaster xmlns:p14="http://schemas.microsoft.com/office/powerpoint/2010/main"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es-ES"/>
          </a:p>
        </p:txBody>
      </p:sp>
      <p:sp>
        <p:nvSpPr>
          <p:cNvPr id="3" name="2 Marcador de fecha"/>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B5DE477F-A9C5-45D7-A87A-6DE12483DCC8}" type="datetimeFigureOut">
              <a:rPr lang="es-ES" smtClean="0"/>
              <a:t>03/10/2018</a:t>
            </a:fld>
            <a:endParaRPr lang="es-ES"/>
          </a:p>
        </p:txBody>
      </p:sp>
      <p:sp>
        <p:nvSpPr>
          <p:cNvPr id="4" name="3 Marcador de imagen de diapositiva"/>
          <p:cNvSpPr>
            <a:spLocks noGrp="1" noRot="1" noChangeAspect="1"/>
          </p:cNvSpPr>
          <p:nvPr>
            <p:ph type="sldImg" idx="2"/>
          </p:nvPr>
        </p:nvSpPr>
        <p:spPr>
          <a:xfrm>
            <a:off x="139700" y="768350"/>
            <a:ext cx="6819900" cy="3836988"/>
          </a:xfrm>
          <a:prstGeom prst="rect">
            <a:avLst/>
          </a:prstGeom>
          <a:noFill/>
          <a:ln w="12700">
            <a:solidFill>
              <a:prstClr val="black"/>
            </a:solidFill>
          </a:ln>
        </p:spPr>
        <p:txBody>
          <a:bodyPr vert="horz" lIns="99048" tIns="49524" rIns="99048" bIns="49524" rtlCol="0" anchor="ctr"/>
          <a:lstStyle/>
          <a:p>
            <a:endParaRPr lang="es-ES"/>
          </a:p>
        </p:txBody>
      </p:sp>
      <p:sp>
        <p:nvSpPr>
          <p:cNvPr id="5" name="4 Marcador de notas"/>
          <p:cNvSpPr>
            <a:spLocks noGrp="1"/>
          </p:cNvSpPr>
          <p:nvPr>
            <p:ph type="body" sz="quarter" idx="3"/>
          </p:nvPr>
        </p:nvSpPr>
        <p:spPr>
          <a:xfrm>
            <a:off x="709930" y="4861441"/>
            <a:ext cx="5679440" cy="4605576"/>
          </a:xfrm>
          <a:prstGeom prst="rect">
            <a:avLst/>
          </a:prstGeom>
        </p:spPr>
        <p:txBody>
          <a:bodyPr vert="horz" lIns="99048" tIns="49524" rIns="99048" bIns="49524" rtlCol="0"/>
          <a:lstStyle/>
          <a:p>
            <a:pPr lvl="0"/>
            <a:r>
              <a:rPr lang="es-ES" smtClean="0"/>
              <a:t>Click to modify the pattern text style</a:t>
            </a:r>
          </a:p>
          <a:p>
            <a:pPr lvl="1"/>
            <a:r>
              <a:rPr lang="es-ES" smtClean="0"/>
              <a:t>Second level</a:t>
            </a:r>
          </a:p>
          <a:p>
            <a:pPr lvl="2"/>
            <a:r>
              <a:rPr lang="es-ES" smtClean="0"/>
              <a:t>Third level</a:t>
            </a:r>
          </a:p>
          <a:p>
            <a:pPr lvl="3"/>
            <a:r>
              <a:rPr lang="es-ES" smtClean="0"/>
              <a:t>Fourth level</a:t>
            </a:r>
          </a:p>
          <a:p>
            <a:pPr lvl="4"/>
            <a:r>
              <a:rPr lang="es-ES" smtClean="0"/>
              <a:t>Fifth level </a:t>
            </a:r>
            <a:endParaRPr lang="es-ES"/>
          </a:p>
        </p:txBody>
      </p:sp>
      <p:sp>
        <p:nvSpPr>
          <p:cNvPr id="6" name="5 Marcador de pie de página"/>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es-ES"/>
          </a:p>
        </p:txBody>
      </p:sp>
      <p:sp>
        <p:nvSpPr>
          <p:cNvPr id="7" name="6 Marcador de número de diapositiva"/>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DF9EC1D3-FCCA-4AB3-91FC-22D9C65448B0}" type="slidenum">
              <a:rPr lang="es-ES" smtClean="0"/>
              <a:t>'NO.'</a:t>
            </a:fld>
            <a:endParaRPr lang="es-ES"/>
          </a:p>
        </p:txBody>
      </p:sp>
    </p:spTree>
    <p:extLst>
      <p:ext uri="{BB962C8B-B14F-4D97-AF65-F5344CB8AC3E}">
        <p14:creationId xmlns:p14="http://schemas.microsoft.com/office/powerpoint/2010/main" val="32224996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09.xml.rels>&#65279;<?xml version="1.0" encoding="utf-8"?><Relationships xmlns="http://schemas.openxmlformats.org/package/2006/relationships"><Relationship Type="http://schemas.openxmlformats.org/officeDocument/2006/relationships/slideMaster" Target="/ppt/slideMasters/slideMaster11.xml" Id="rId1" /></Relationships>
</file>

<file path=ppt/slideLayouts/_rels/slideLayout117.xml.rels>&#65279;<?xml version="1.0" encoding="utf-8"?><Relationships xmlns="http://schemas.openxmlformats.org/package/2006/relationships"><Relationship Type="http://schemas.openxmlformats.org/officeDocument/2006/relationships/slideMaster" Target="/ppt/slideMasters/slideMaster11.xml" Id="rId1" /></Relationships>
</file>

<file path=ppt/slideLayouts/_rels/slideLayout15.xml.rels>&#65279;<?xml version="1.0" encoding="utf-8"?><Relationships xmlns="http://schemas.openxmlformats.org/package/2006/relationships"><Relationship Type="http://schemas.openxmlformats.org/officeDocument/2006/relationships/slideMaster" Target="/ppt/slideMasters/slideMaster11.xml" Id="rId1" /></Relationships>
</file>

<file path=ppt/slideLayouts/_rels/slideLayout21.xml.rels>&#65279;<?xml version="1.0" encoding="utf-8"?><Relationships xmlns="http://schemas.openxmlformats.org/package/2006/relationships"><Relationship Type="http://schemas.openxmlformats.org/officeDocument/2006/relationships/slideMaster" Target="/ppt/slideMasters/slideMaster11.xml" Id="rId1" /></Relationships>
</file>

<file path=ppt/slideLayouts/_rels/slideLayout33.xml.rels>&#65279;<?xml version="1.0" encoding="utf-8"?><Relationships xmlns="http://schemas.openxmlformats.org/package/2006/relationships"><Relationship Type="http://schemas.openxmlformats.org/officeDocument/2006/relationships/slideMaster" Target="/ppt/slideMasters/slideMaster11.xml" Id="rId1" /></Relationships>
</file>

<file path=ppt/slideLayouts/_rels/slideLayout410.xml.rels>&#65279;<?xml version="1.0" encoding="utf-8"?><Relationships xmlns="http://schemas.openxmlformats.org/package/2006/relationships"><Relationship Type="http://schemas.openxmlformats.org/officeDocument/2006/relationships/slideMaster" Target="/ppt/slideMasters/slideMaster11.xml" Id="rId1" /></Relationships>
</file>

<file path=ppt/slideLayouts/_rels/slideLayout58.xml.rels>&#65279;<?xml version="1.0" encoding="utf-8"?><Relationships xmlns="http://schemas.openxmlformats.org/package/2006/relationships"><Relationship Type="http://schemas.openxmlformats.org/officeDocument/2006/relationships/slideMaster" Target="/ppt/slideMasters/slideMaster11.xml" Id="rId1" /></Relationships>
</file>

<file path=ppt/slideLayouts/_rels/slideLayout66.xml.rels>&#65279;<?xml version="1.0" encoding="utf-8"?><Relationships xmlns="http://schemas.openxmlformats.org/package/2006/relationships"><Relationship Type="http://schemas.openxmlformats.org/officeDocument/2006/relationships/slideMaster" Target="/ppt/slideMasters/slideMaster11.xml" Id="rId1" /></Relationships>
</file>

<file path=ppt/slideLayouts/_rels/slideLayout74.xml.rels>&#65279;<?xml version="1.0" encoding="utf-8"?><Relationships xmlns="http://schemas.openxmlformats.org/package/2006/relationships"><Relationship Type="http://schemas.openxmlformats.org/officeDocument/2006/relationships/slideMaster" Target="/ppt/slideMasters/slideMaster11.xml" Id="rId1" /></Relationships>
</file>

<file path=ppt/slideLayouts/_rels/slideLayout82.xml.rels>&#65279;<?xml version="1.0" encoding="utf-8"?><Relationships xmlns="http://schemas.openxmlformats.org/package/2006/relationships"><Relationship Type="http://schemas.openxmlformats.org/officeDocument/2006/relationships/slideMaster" Target="/ppt/slideMasters/slideMaster11.xml" Id="rId1" /></Relationships>
</file>

<file path=ppt/slideLayouts/_rels/slideLayout911.xml.rels>&#65279;<?xml version="1.0" encoding="utf-8"?><Relationships xmlns="http://schemas.openxmlformats.org/package/2006/relationships"><Relationship Type="http://schemas.openxmlformats.org/officeDocument/2006/relationships/slideMaster" Target="/ppt/slideMasters/slideMaster11.xml" Id="rId1" /></Relationships>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30D705A3-5C43-43A9-9140-EDF0B9AB33B3}" type="datetime1">
              <a:rPr lang="es-ES" smtClean="0"/>
              <a:t>03/10/2018</a:t>
            </a:fld>
            <a:endParaRPr lang="es-ES"/>
          </a:p>
        </p:txBody>
      </p:sp>
      <p:sp>
        <p:nvSpPr>
          <p:cNvPr id="5" name="4 Marcador de pie de página"/>
          <p:cNvSpPr>
            <a:spLocks noGrp="1"/>
          </p:cNvSpPr>
          <p:nvPr>
            <p:ph type="ftr" sz="quarter" idx="11"/>
          </p:nvPr>
        </p:nvSpPr>
        <p:spPr/>
        <p:txBody>
          <a:bodyPr/>
          <a:lstStyle/>
          <a:p>
            <a:r>
              <a:rPr lang="es-ES" smtClean="0"/>
              <a:t>SOA Antonio Navarro</a:t>
            </a:r>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09600" y="274639"/>
            <a:ext cx="80264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85EA186F-57A9-4026-9366-246E246073A7}" type="datetime1">
              <a:rPr lang="es-ES" smtClean="0"/>
              <a:t>03/10/2018</a:t>
            </a:fld>
            <a:endParaRPr lang="es-ES"/>
          </a:p>
        </p:txBody>
      </p:sp>
      <p:sp>
        <p:nvSpPr>
          <p:cNvPr id="5" name="4 Marcador de pie de página"/>
          <p:cNvSpPr>
            <a:spLocks noGrp="1"/>
          </p:cNvSpPr>
          <p:nvPr>
            <p:ph type="ftr" sz="quarter" idx="11"/>
          </p:nvPr>
        </p:nvSpPr>
        <p:spPr/>
        <p:txBody>
          <a:bodyPr/>
          <a:lstStyle/>
          <a:p>
            <a:r>
              <a:rPr lang="es-ES" smtClean="0"/>
              <a:t>SOA Antonio Navarro</a:t>
            </a:r>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6"/>
            <a:ext cx="103632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E7E09E0C-F9E7-4CB1-A6AF-FA54668E4957}" type="datetime1">
              <a:rPr lang="es-ES" smtClean="0"/>
              <a:t>03/10/2018</a:t>
            </a:fld>
            <a:endParaRPr lang="es-ES"/>
          </a:p>
        </p:txBody>
      </p:sp>
      <p:sp>
        <p:nvSpPr>
          <p:cNvPr id="5" name="4 Marcador de pie de página"/>
          <p:cNvSpPr>
            <a:spLocks noGrp="1"/>
          </p:cNvSpPr>
          <p:nvPr>
            <p:ph type="ftr" sz="quarter" idx="11"/>
          </p:nvPr>
        </p:nvSpPr>
        <p:spPr/>
        <p:txBody>
          <a:bodyPr/>
          <a:lstStyle/>
          <a:p>
            <a:r>
              <a:rPr lang="es-ES" smtClean="0"/>
              <a:t>SOA Antonio Navarro</a:t>
            </a:r>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
        <p:nvSpPr>
          <p:cNvPr id="4" name="3 Marcador de fecha"/>
          <p:cNvSpPr>
            <a:spLocks noGrp="1"/>
          </p:cNvSpPr>
          <p:nvPr>
            <p:ph type="dt" sz="half" idx="10"/>
          </p:nvPr>
        </p:nvSpPr>
        <p:spPr>
          <a:xfrm>
            <a:off x="609600" y="6356351"/>
            <a:ext cx="3686200" cy="365125"/>
          </a:xfrm>
        </p:spPr>
        <p:txBody>
          <a:bodyPr/>
          <a:lstStyle>
            <a:lvl1pPr algn="l">
              <a:defRPr/>
            </a:lvl1pPr>
          </a:lstStyle>
          <a:p>
            <a:r>
              <a:rPr lang="es-ES" dirty="0" smtClean="0"/>
              <a:t>Diseño Infraestructura Inteligente para </a:t>
            </a:r>
            <a:r>
              <a:rPr lang="es-ES" dirty="0" err="1" smtClean="0"/>
              <a:t>IoT</a:t>
            </a:r>
            <a:r>
              <a:rPr lang="es-ES" dirty="0" smtClean="0"/>
              <a:t>– </a:t>
            </a:r>
            <a:r>
              <a:rPr lang="es-ES" dirty="0" err="1" smtClean="0"/>
              <a:t>MiOT</a:t>
            </a:r>
            <a:r>
              <a:rPr lang="es-ES" dirty="0" smtClean="0"/>
              <a:t> UCM</a:t>
            </a:r>
          </a:p>
          <a:p>
            <a:r>
              <a:rPr lang="es-ES" dirty="0" smtClean="0"/>
              <a:t>Antonio Navarro</a:t>
            </a:r>
          </a:p>
          <a:p>
            <a:endParaRPr lang="es-ES" dirty="0"/>
          </a:p>
        </p:txBody>
      </p:sp>
      <p:sp>
        <p:nvSpPr>
          <p:cNvPr id="6" name="5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CF1223F2-0BD5-41EE-BFD7-9AF67B155C49}" type="datetime1">
              <a:rPr lang="es-ES" smtClean="0"/>
              <a:t>03/10/2018</a:t>
            </a:fld>
            <a:endParaRPr lang="es-ES"/>
          </a:p>
        </p:txBody>
      </p:sp>
      <p:sp>
        <p:nvSpPr>
          <p:cNvPr id="5" name="4 Marcador de pie de página"/>
          <p:cNvSpPr>
            <a:spLocks noGrp="1"/>
          </p:cNvSpPr>
          <p:nvPr>
            <p:ph type="ftr" sz="quarter" idx="11"/>
          </p:nvPr>
        </p:nvSpPr>
        <p:spPr/>
        <p:txBody>
          <a:bodyPr/>
          <a:lstStyle/>
          <a:p>
            <a:r>
              <a:rPr lang="es-ES" smtClean="0"/>
              <a:t>SOA Antonio Navarro</a:t>
            </a:r>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41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12969E43-E299-469C-902C-4DF603F18510}" type="datetime1">
              <a:rPr lang="es-ES" smtClean="0"/>
              <a:t>03/10/2018</a:t>
            </a:fld>
            <a:endParaRPr lang="es-ES"/>
          </a:p>
        </p:txBody>
      </p:sp>
      <p:sp>
        <p:nvSpPr>
          <p:cNvPr id="6" name="5 Marcador de pie de página"/>
          <p:cNvSpPr>
            <a:spLocks noGrp="1"/>
          </p:cNvSpPr>
          <p:nvPr>
            <p:ph type="ftr" sz="quarter" idx="11"/>
          </p:nvPr>
        </p:nvSpPr>
        <p:spPr/>
        <p:txBody>
          <a:bodyPr/>
          <a:lstStyle/>
          <a:p>
            <a:r>
              <a:rPr lang="es-ES" smtClean="0"/>
              <a:t>SOA Antonio Navarro</a:t>
            </a:r>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0077A772-5AA4-42A3-B932-41CBFA49A7AD}" type="datetime1">
              <a:rPr lang="es-ES" smtClean="0"/>
              <a:t>03/10/2018</a:t>
            </a:fld>
            <a:endParaRPr lang="es-ES"/>
          </a:p>
        </p:txBody>
      </p:sp>
      <p:sp>
        <p:nvSpPr>
          <p:cNvPr id="8" name="7 Marcador de pie de página"/>
          <p:cNvSpPr>
            <a:spLocks noGrp="1"/>
          </p:cNvSpPr>
          <p:nvPr>
            <p:ph type="ftr" sz="quarter" idx="11"/>
          </p:nvPr>
        </p:nvSpPr>
        <p:spPr/>
        <p:txBody>
          <a:bodyPr/>
          <a:lstStyle/>
          <a:p>
            <a:r>
              <a:rPr lang="es-ES" smtClean="0"/>
              <a:t>SOA Antonio Navarro</a:t>
            </a:r>
            <a:endParaRPr lang="es-ES"/>
          </a:p>
        </p:txBody>
      </p:sp>
      <p:sp>
        <p:nvSpPr>
          <p:cNvPr id="9" name="8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5A4DB402-2738-4874-8661-EB8F72D54C5F}" type="datetime1">
              <a:rPr lang="es-ES" smtClean="0"/>
              <a:t>03/10/2018</a:t>
            </a:fld>
            <a:endParaRPr lang="es-ES"/>
          </a:p>
        </p:txBody>
      </p:sp>
      <p:sp>
        <p:nvSpPr>
          <p:cNvPr id="4" name="3 Marcador de pie de página"/>
          <p:cNvSpPr>
            <a:spLocks noGrp="1"/>
          </p:cNvSpPr>
          <p:nvPr>
            <p:ph type="ftr" sz="quarter" idx="11"/>
          </p:nvPr>
        </p:nvSpPr>
        <p:spPr/>
        <p:txBody>
          <a:bodyPr/>
          <a:lstStyle/>
          <a:p>
            <a:r>
              <a:rPr lang="es-ES" smtClean="0"/>
              <a:t>SOA Antonio Navarro</a:t>
            </a:r>
            <a:endParaRPr lang="es-ES"/>
          </a:p>
        </p:txBody>
      </p:sp>
      <p:sp>
        <p:nvSpPr>
          <p:cNvPr id="5" name="4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1946E52-3CA7-4730-9227-5EAF84524012}" type="datetime1">
              <a:rPr lang="es-ES" smtClean="0"/>
              <a:t>03/10/2018</a:t>
            </a:fld>
            <a:endParaRPr lang="es-ES"/>
          </a:p>
        </p:txBody>
      </p:sp>
      <p:sp>
        <p:nvSpPr>
          <p:cNvPr id="3" name="2 Marcador de pie de página"/>
          <p:cNvSpPr>
            <a:spLocks noGrp="1"/>
          </p:cNvSpPr>
          <p:nvPr>
            <p:ph type="ftr" sz="quarter" idx="11"/>
          </p:nvPr>
        </p:nvSpPr>
        <p:spPr/>
        <p:txBody>
          <a:bodyPr/>
          <a:lstStyle/>
          <a:p>
            <a:r>
              <a:rPr lang="es-ES" smtClean="0"/>
              <a:t>SOA Antonio Navarro</a:t>
            </a:r>
            <a:endParaRPr lang="es-ES"/>
          </a:p>
        </p:txBody>
      </p:sp>
      <p:sp>
        <p:nvSpPr>
          <p:cNvPr id="4" name="3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DF3A9CF-6B99-457D-A07A-B6EF01793D05}" type="datetime1">
              <a:rPr lang="es-ES" smtClean="0"/>
              <a:t>03/10/2018</a:t>
            </a:fld>
            <a:endParaRPr lang="es-ES"/>
          </a:p>
        </p:txBody>
      </p:sp>
      <p:sp>
        <p:nvSpPr>
          <p:cNvPr id="6" name="5 Marcador de pie de página"/>
          <p:cNvSpPr>
            <a:spLocks noGrp="1"/>
          </p:cNvSpPr>
          <p:nvPr>
            <p:ph type="ftr" sz="quarter" idx="11"/>
          </p:nvPr>
        </p:nvSpPr>
        <p:spPr/>
        <p:txBody>
          <a:bodyPr/>
          <a:lstStyle/>
          <a:p>
            <a:r>
              <a:rPr lang="es-ES" smtClean="0"/>
              <a:t>SOA Antonio Navarro</a:t>
            </a:r>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91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A5935469-771A-4E79-9115-67742414949D}" type="datetime1">
              <a:rPr lang="es-ES" smtClean="0"/>
              <a:t>03/10/2018</a:t>
            </a:fld>
            <a:endParaRPr lang="es-ES"/>
          </a:p>
        </p:txBody>
      </p:sp>
      <p:sp>
        <p:nvSpPr>
          <p:cNvPr id="6" name="5 Marcador de pie de página"/>
          <p:cNvSpPr>
            <a:spLocks noGrp="1"/>
          </p:cNvSpPr>
          <p:nvPr>
            <p:ph type="ftr" sz="quarter" idx="11"/>
          </p:nvPr>
        </p:nvSpPr>
        <p:spPr/>
        <p:txBody>
          <a:bodyPr/>
          <a:lstStyle/>
          <a:p>
            <a:r>
              <a:rPr lang="es-ES" smtClean="0"/>
              <a:t>SOA Antonio Navarro</a:t>
            </a:r>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Masters/_rels/slideMaster11.xml.rels>&#65279;<?xml version="1.0" encoding="utf-8"?><Relationships xmlns="http://schemas.openxmlformats.org/package/2006/relationships"><Relationship Type="http://schemas.openxmlformats.org/officeDocument/2006/relationships/slideLayout" Target="/ppt/slideLayouts/slideLayout82.xml" Id="rId8" /><Relationship Type="http://schemas.openxmlformats.org/officeDocument/2006/relationships/slideLayout" Target="/ppt/slideLayouts/slideLayout33.xml" Id="rId3" /><Relationship Type="http://schemas.openxmlformats.org/officeDocument/2006/relationships/slideLayout" Target="/ppt/slideLayouts/slideLayout74.xml" Id="rId7" /><Relationship Type="http://schemas.openxmlformats.org/officeDocument/2006/relationships/theme" Target="/ppt/theme/theme11.xml" Id="rId12" /><Relationship Type="http://schemas.openxmlformats.org/officeDocument/2006/relationships/slideLayout" Target="/ppt/slideLayouts/slideLayout21.xml" Id="rId2" /><Relationship Type="http://schemas.openxmlformats.org/officeDocument/2006/relationships/slideLayout" Target="/ppt/slideLayouts/slideLayout15.xml" Id="rId1" /><Relationship Type="http://schemas.openxmlformats.org/officeDocument/2006/relationships/slideLayout" Target="/ppt/slideLayouts/slideLayout66.xml" Id="rId6" /><Relationship Type="http://schemas.openxmlformats.org/officeDocument/2006/relationships/slideLayout" Target="/ppt/slideLayouts/slideLayout117.xml" Id="rId11" /><Relationship Type="http://schemas.openxmlformats.org/officeDocument/2006/relationships/slideLayout" Target="/ppt/slideLayouts/slideLayout58.xml" Id="rId5" /><Relationship Type="http://schemas.openxmlformats.org/officeDocument/2006/relationships/slideLayout" Target="/ppt/slideLayouts/slideLayout109.xml" Id="rId10" /><Relationship Type="http://schemas.openxmlformats.org/officeDocument/2006/relationships/slideLayout" Target="/ppt/slideLayouts/slideLayout410.xml" Id="rId4" /><Relationship Type="http://schemas.openxmlformats.org/officeDocument/2006/relationships/slideLayout" Target="/ppt/slideLayouts/slideLayout911.xml" Id="rId9" /></Relationships>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s-ES" smtClean="0"/>
              <a:t>Click to modify pattern title style </a:t>
            </a:r>
            <a:endParaRPr lang="es-ES"/>
          </a:p>
        </p:txBody>
      </p:sp>
      <p:sp>
        <p:nvSpPr>
          <p:cNvPr id="3" name="2 Marcador de texto"/>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s-ES" smtClean="0"/>
              <a:t>Click to modify the pattern text style</a:t>
            </a:r>
          </a:p>
          <a:p>
            <a:pPr lvl="1"/>
            <a:r>
              <a:rPr lang="es-ES" smtClean="0"/>
              <a:t>Second level</a:t>
            </a:r>
          </a:p>
          <a:p>
            <a:pPr lvl="2"/>
            <a:r>
              <a:rPr lang="es-ES" smtClean="0"/>
              <a:t>Third level</a:t>
            </a:r>
          </a:p>
          <a:p>
            <a:pPr lvl="3"/>
            <a:r>
              <a:rPr lang="es-ES" smtClean="0"/>
              <a:t>Fourth level</a:t>
            </a:r>
          </a:p>
          <a:p>
            <a:pPr lvl="4"/>
            <a:r>
              <a:rPr lang="es-ES" smtClean="0"/>
              <a:t>Fifth level </a:t>
            </a:r>
            <a:endParaRPr lang="es-ES"/>
          </a:p>
        </p:txBody>
      </p:sp>
      <p:sp>
        <p:nvSpPr>
          <p:cNvPr id="4" name="3 Marcador de fecha"/>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0202C1-6D31-43AD-8056-A80C078A412D}" type="datetime1">
              <a:rPr lang="es-ES" smtClean="0"/>
              <a:t>03/10/2018</a:t>
            </a:fld>
            <a:endParaRPr lang="es-ES"/>
          </a:p>
        </p:txBody>
      </p:sp>
      <p:sp>
        <p:nvSpPr>
          <p:cNvPr id="5" name="4 Marcador de pie de página"/>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ES" smtClean="0"/>
              <a:t>SOA Antonio Navarro </a:t>
            </a:r>
            <a:endParaRPr lang="es-ES"/>
          </a:p>
        </p:txBody>
      </p:sp>
      <p:sp>
        <p:nvSpPr>
          <p:cNvPr id="6" name="5 Marcador de número de diapositiva"/>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2FADFE-3B8F-471C-ABF0-DBC7717ECBBC}" type="slidenum">
              <a:rPr lang="es-ES" smtClean="0"/>
              <a:t>'NO.'</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08.xml.rels>&#65279;<?xml version="1.0" encoding="utf-8"?><Relationships xmlns="http://schemas.openxmlformats.org/package/2006/relationships"><Relationship Type="http://schemas.openxmlformats.org/officeDocument/2006/relationships/slideLayout" Target="/ppt/slideLayouts/slideLayout21.xml" Id="rId1" /></Relationships>
</file>

<file path=ppt/slides/_rels/slide1133.xml.rels>&#65279;<?xml version="1.0" encoding="utf-8"?><Relationships xmlns="http://schemas.openxmlformats.org/package/2006/relationships"><Relationship Type="http://schemas.openxmlformats.org/officeDocument/2006/relationships/image" Target="/ppt/media/image36.gif" Id="rId2" /><Relationship Type="http://schemas.openxmlformats.org/officeDocument/2006/relationships/slideLayout" Target="/ppt/slideLayouts/slideLayout21.xml" Id="rId1" /></Relationships>
</file>

<file path=ppt/slides/_rels/slide1266.xml.rels>&#65279;<?xml version="1.0" encoding="utf-8"?><Relationships xmlns="http://schemas.openxmlformats.org/package/2006/relationships"><Relationship Type="http://schemas.openxmlformats.org/officeDocument/2006/relationships/slideLayout" Target="/ppt/slideLayouts/slideLayout21.xml" Id="rId1" /></Relationships>
</file>

<file path=ppt/slides/_rels/slide1317.xml.rels>&#65279;<?xml version="1.0" encoding="utf-8"?><Relationships xmlns="http://schemas.openxmlformats.org/package/2006/relationships"><Relationship Type="http://schemas.openxmlformats.org/officeDocument/2006/relationships/image" Target="/ppt/media/image44.gif" Id="rId2" /><Relationship Type="http://schemas.openxmlformats.org/officeDocument/2006/relationships/slideLayout" Target="/ppt/slideLayouts/slideLayout21.xml" Id="rId1" /></Relationships>
</file>

<file path=ppt/slides/_rels/slide1449.xml.rels>&#65279;<?xml version="1.0" encoding="utf-8"?><Relationships xmlns="http://schemas.openxmlformats.org/package/2006/relationships"><Relationship Type="http://schemas.openxmlformats.org/officeDocument/2006/relationships/slideLayout" Target="/ppt/slideLayouts/slideLayout21.xml" Id="rId1" /></Relationships>
</file>

<file path=ppt/slides/_rels/slide157.xml.rels>&#65279;<?xml version="1.0" encoding="utf-8"?><Relationships xmlns="http://schemas.openxmlformats.org/package/2006/relationships"><Relationship Type="http://schemas.openxmlformats.org/officeDocument/2006/relationships/image" Target="/ppt/media/image52.gif" Id="rId2" /><Relationship Type="http://schemas.openxmlformats.org/officeDocument/2006/relationships/slideLayout" Target="/ppt/slideLayouts/slideLayout21.xml" Id="rId1" /></Relationships>
</file>

<file path=ppt/slides/_rels/slide1634.xml.rels>&#65279;<?xml version="1.0" encoding="utf-8"?><Relationships xmlns="http://schemas.openxmlformats.org/package/2006/relationships"><Relationship Type="http://schemas.openxmlformats.org/officeDocument/2006/relationships/slideLayout" Target="/ppt/slideLayouts/slideLayout21.xml" Id="rId1" /></Relationships>
</file>

<file path=ppt/slides/_rels/slide175.xml.rels>&#65279;<?xml version="1.0" encoding="utf-8"?><Relationships xmlns="http://schemas.openxmlformats.org/package/2006/relationships"><Relationship Type="http://schemas.openxmlformats.org/officeDocument/2006/relationships/image" Target="/ppt/media/image210.gif" Id="rId3" /><Relationship Type="http://schemas.openxmlformats.org/officeDocument/2006/relationships/image" Target="/ppt/media/image12.jpeg" Id="rId2" /><Relationship Type="http://schemas.openxmlformats.org/officeDocument/2006/relationships/slideLayout" Target="/ppt/slideLayouts/slideLayout15.xml" Id="rId1" /></Relationships>
</file>

<file path=ppt/slides/_rels/slide1767.xml.rels>&#65279;<?xml version="1.0" encoding="utf-8"?><Relationships xmlns="http://schemas.openxmlformats.org/package/2006/relationships"><Relationship Type="http://schemas.openxmlformats.org/officeDocument/2006/relationships/image" Target="/ppt/media/image612.gif" Id="rId2" /><Relationship Type="http://schemas.openxmlformats.org/officeDocument/2006/relationships/slideLayout" Target="/ppt/slideLayouts/slideLayout21.xml" Id="rId1" /></Relationships>
</file>

<file path=ppt/slides/_rels/slide1816.xml.rels>&#65279;<?xml version="1.0" encoding="utf-8"?><Relationships xmlns="http://schemas.openxmlformats.org/package/2006/relationships"><Relationship Type="http://schemas.openxmlformats.org/officeDocument/2006/relationships/slideLayout" Target="/ppt/slideLayouts/slideLayout21.xml" Id="rId1" /></Relationships>
</file>

<file path=ppt/slides/_rels/slide1941.xml.rels>&#65279;<?xml version="1.0" encoding="utf-8"?><Relationships xmlns="http://schemas.openxmlformats.org/package/2006/relationships"><Relationship Type="http://schemas.openxmlformats.org/officeDocument/2006/relationships/image" Target="/ppt/media/image79.gif" Id="rId2" /><Relationship Type="http://schemas.openxmlformats.org/officeDocument/2006/relationships/slideLayout" Target="/ppt/slideLayouts/slideLayout21.xml" Id="rId1" /></Relationships>
</file>

<file path=ppt/slides/_rels/slide202.xml.rels>&#65279;<?xml version="1.0" encoding="utf-8"?><Relationships xmlns="http://schemas.openxmlformats.org/package/2006/relationships"><Relationship Type="http://schemas.openxmlformats.org/officeDocument/2006/relationships/slideLayout" Target="/ppt/slideLayouts/slideLayout21.xml" Id="rId1" /></Relationships>
</file>

<file path=ppt/slides/_rels/slide2118.xml.rels>&#65279;<?xml version="1.0" encoding="utf-8"?><Relationships xmlns="http://schemas.openxmlformats.org/package/2006/relationships"><Relationship Type="http://schemas.openxmlformats.org/officeDocument/2006/relationships/image" Target="/ppt/media/image85.gif" Id="rId2" /><Relationship Type="http://schemas.openxmlformats.org/officeDocument/2006/relationships/slideLayout" Target="/ppt/slideLayouts/slideLayout21.xml" Id="rId1" /></Relationships>
</file>

<file path=ppt/slides/_rels/slide2250.xml.rels>&#65279;<?xml version="1.0" encoding="utf-8"?><Relationships xmlns="http://schemas.openxmlformats.org/package/2006/relationships"><Relationship Type="http://schemas.openxmlformats.org/officeDocument/2006/relationships/slideLayout" Target="/ppt/slideLayouts/slideLayout21.xml" Id="rId1" /></Relationships>
</file>

<file path=ppt/slides/_rels/slide232.xml.rels>&#65279;<?xml version="1.0" encoding="utf-8"?><Relationships xmlns="http://schemas.openxmlformats.org/package/2006/relationships"><Relationship Type="http://schemas.openxmlformats.org/officeDocument/2006/relationships/slideLayout" Target="/ppt/slideLayouts/slideLayout21.xml" Id="rId1" /></Relationships>
</file>

<file path=ppt/slides/_rels/slide2377.xml.rels>&#65279;<?xml version="1.0" encoding="utf-8"?><Relationships xmlns="http://schemas.openxmlformats.org/package/2006/relationships"><Relationship Type="http://schemas.openxmlformats.org/officeDocument/2006/relationships/image" Target="/ppt/media/image913.gif" Id="rId2" /><Relationship Type="http://schemas.openxmlformats.org/officeDocument/2006/relationships/slideLayout" Target="/ppt/slideLayouts/slideLayout21.xml" Id="rId1" /></Relationships>
</file>

<file path=ppt/slides/_rels/slide2435.xml.rels>&#65279;<?xml version="1.0" encoding="utf-8"?><Relationships xmlns="http://schemas.openxmlformats.org/package/2006/relationships"><Relationship Type="http://schemas.openxmlformats.org/officeDocument/2006/relationships/slideLayout" Target="/ppt/slideLayouts/slideLayout21.xml" Id="rId1" /></Relationships>
</file>

<file path=ppt/slides/_rels/slide251.xml.rels>&#65279;<?xml version="1.0" encoding="utf-8"?><Relationships xmlns="http://schemas.openxmlformats.org/package/2006/relationships"><Relationship Type="http://schemas.openxmlformats.org/officeDocument/2006/relationships/slideLayout" Target="/ppt/slideLayouts/slideLayout21.xml" Id="rId1" /></Relationships>
</file>

<file path=ppt/slides/_rels/slide2619.xml.rels>&#65279;<?xml version="1.0" encoding="utf-8"?><Relationships xmlns="http://schemas.openxmlformats.org/package/2006/relationships"><Relationship Type="http://schemas.openxmlformats.org/officeDocument/2006/relationships/slideLayout" Target="/ppt/slideLayouts/slideLayout21.xml" Id="rId1" /></Relationships>
</file>

<file path=ppt/slides/_rels/slide2751.xml.rels>&#65279;<?xml version="1.0" encoding="utf-8"?><Relationships xmlns="http://schemas.openxmlformats.org/package/2006/relationships"><Relationship Type="http://schemas.openxmlformats.org/officeDocument/2006/relationships/slideLayout" Target="/ppt/slideLayouts/slideLayout21.xml" Id="rId1" /></Relationships>
</file>

<file path=ppt/slides/_rels/slide2876.xml.rels>&#65279;<?xml version="1.0" encoding="utf-8"?><Relationships xmlns="http://schemas.openxmlformats.org/package/2006/relationships"><Relationship Type="http://schemas.openxmlformats.org/officeDocument/2006/relationships/slideLayout" Target="/ppt/slideLayouts/slideLayout21.xml" Id="rId1" /></Relationships>
</file>

<file path=ppt/slides/_rels/slide2920.xml.rels>&#65279;<?xml version="1.0" encoding="utf-8"?><Relationships xmlns="http://schemas.openxmlformats.org/package/2006/relationships"><Relationship Type="http://schemas.openxmlformats.org/officeDocument/2006/relationships/slideLayout" Target="/ppt/slideLayouts/slideLayout21.xml" Id="rId1" /></Relationships>
</file>

<file path=ppt/slides/_rels/slide3056.xml.rels>&#65279;<?xml version="1.0" encoding="utf-8"?><Relationships xmlns="http://schemas.openxmlformats.org/package/2006/relationships"><Relationship Type="http://schemas.openxmlformats.org/officeDocument/2006/relationships/slideLayout" Target="/ppt/slideLayouts/slideLayout21.xml" Id="rId1" /></Relationships>
</file>

<file path=ppt/slides/_rels/slide319.xml.rels>&#65279;<?xml version="1.0" encoding="utf-8"?><Relationships xmlns="http://schemas.openxmlformats.org/package/2006/relationships"><Relationship Type="http://schemas.openxmlformats.org/officeDocument/2006/relationships/slideLayout" Target="/ppt/slideLayouts/slideLayout21.xml" Id="rId1" /></Relationships>
</file>

<file path=ppt/slides/_rels/slide3236.xml.rels>&#65279;<?xml version="1.0" encoding="utf-8"?><Relationships xmlns="http://schemas.openxmlformats.org/package/2006/relationships"><Relationship Type="http://schemas.openxmlformats.org/officeDocument/2006/relationships/slideLayout" Target="/ppt/slideLayouts/slideLayout21.xml" Id="rId1" /></Relationships>
</file>

<file path=ppt/slides/_rels/slide3369.xml.rels>&#65279;<?xml version="1.0" encoding="utf-8"?><Relationships xmlns="http://schemas.openxmlformats.org/package/2006/relationships"><Relationship Type="http://schemas.openxmlformats.org/officeDocument/2006/relationships/slideLayout" Target="/ppt/slideLayouts/slideLayout21.xml" Id="rId1" /></Relationships>
</file>

<file path=ppt/slides/_rels/slide3421.xml.rels>&#65279;<?xml version="1.0" encoding="utf-8"?><Relationships xmlns="http://schemas.openxmlformats.org/package/2006/relationships"><Relationship Type="http://schemas.openxmlformats.org/officeDocument/2006/relationships/slideLayout" Target="/ppt/slideLayouts/slideLayout21.xml" Id="rId1" /></Relationships>
</file>

<file path=ppt/slides/_rels/slide3552.xml.rels>&#65279;<?xml version="1.0" encoding="utf-8"?><Relationships xmlns="http://schemas.openxmlformats.org/package/2006/relationships"><Relationship Type="http://schemas.openxmlformats.org/officeDocument/2006/relationships/slideLayout" Target="/ppt/slideLayouts/slideLayout21.xml" Id="rId1" /></Relationships>
</file>

<file path=ppt/slides/_rels/slide3610.xml.rels>&#65279;<?xml version="1.0" encoding="utf-8"?><Relationships xmlns="http://schemas.openxmlformats.org/package/2006/relationships"><Relationship Type="http://schemas.openxmlformats.org/officeDocument/2006/relationships/slideLayout" Target="/ppt/slideLayouts/slideLayout21.xml" Id="rId1" /></Relationships>
</file>

<file path=ppt/slides/_rels/slide364.xml.rels>&#65279;<?xml version="1.0" encoding="utf-8"?><Relationships xmlns="http://schemas.openxmlformats.org/package/2006/relationships"><Relationship Type="http://schemas.openxmlformats.org/officeDocument/2006/relationships/slideLayout" Target="/ppt/slideLayouts/slideLayout21.xml" Id="rId1" /></Relationships>
</file>

<file path=ppt/slides/_rels/slide3737.xml.rels>&#65279;<?xml version="1.0" encoding="utf-8"?><Relationships xmlns="http://schemas.openxmlformats.org/package/2006/relationships"><Relationship Type="http://schemas.openxmlformats.org/officeDocument/2006/relationships/image" Target="/ppt/media/image107.gif" Id="rId2" /><Relationship Type="http://schemas.openxmlformats.org/officeDocument/2006/relationships/slideLayout" Target="/ppt/slideLayouts/slideLayout21.xml" Id="rId1" /></Relationships>
</file>

<file path=ppt/slides/_rels/slide3868.xml.rels>&#65279;<?xml version="1.0" encoding="utf-8"?><Relationships xmlns="http://schemas.openxmlformats.org/package/2006/relationships"><Relationship Type="http://schemas.openxmlformats.org/officeDocument/2006/relationships/slideLayout" Target="/ppt/slideLayouts/slideLayout21.xml" Id="rId1" /></Relationships>
</file>

<file path=ppt/slides/_rels/slide3978.xml.rels>&#65279;<?xml version="1.0" encoding="utf-8"?><Relationships xmlns="http://schemas.openxmlformats.org/package/2006/relationships"><Relationship Type="http://schemas.openxmlformats.org/officeDocument/2006/relationships/image" Target="/ppt/media/image1114.gif" Id="rId2" /><Relationship Type="http://schemas.openxmlformats.org/officeDocument/2006/relationships/slideLayout" Target="/ppt/slideLayouts/slideLayout21.xml" Id="rId1" /></Relationships>
</file>

<file path=ppt/slides/_rels/slide4042.xml.rels>&#65279;<?xml version="1.0" encoding="utf-8"?><Relationships xmlns="http://schemas.openxmlformats.org/package/2006/relationships"><Relationship Type="http://schemas.openxmlformats.org/officeDocument/2006/relationships/slideLayout" Target="/ppt/slideLayouts/slideLayout21.xml" Id="rId1" /></Relationships>
</file>

<file path=ppt/slides/_rels/slide413.xml.rels>&#65279;<?xml version="1.0" encoding="utf-8"?><Relationships xmlns="http://schemas.openxmlformats.org/package/2006/relationships"><Relationship Type="http://schemas.openxmlformats.org/officeDocument/2006/relationships/image" Target="/ppt/media/image12.gif" Id="rId2" /><Relationship Type="http://schemas.openxmlformats.org/officeDocument/2006/relationships/slideLayout" Target="/ppt/slideLayouts/slideLayout21.xml" Id="rId1" /></Relationships>
</file>

<file path=ppt/slides/_rels/slide415.xml.rels>&#65279;<?xml version="1.0" encoding="utf-8"?><Relationships xmlns="http://schemas.openxmlformats.org/package/2006/relationships"><Relationship Type="http://schemas.openxmlformats.org/officeDocument/2006/relationships/slideLayout" Target="/ppt/slideLayouts/slideLayout21.xml" Id="rId1" /></Relationships>
</file>

<file path=ppt/slides/_rels/slide4222.xml.rels>&#65279;<?xml version="1.0" encoding="utf-8"?><Relationships xmlns="http://schemas.openxmlformats.org/package/2006/relationships"><Relationship Type="http://schemas.openxmlformats.org/officeDocument/2006/relationships/slideLayout" Target="/ppt/slideLayouts/slideLayout21.xml" Id="rId1" /></Relationships>
</file>

<file path=ppt/slides/_rels/slide4357.xml.rels>&#65279;<?xml version="1.0" encoding="utf-8"?><Relationships xmlns="http://schemas.openxmlformats.org/package/2006/relationships"><Relationship Type="http://schemas.openxmlformats.org/officeDocument/2006/relationships/image" Target="/ppt/media/image1311.gif" Id="rId2" /><Relationship Type="http://schemas.openxmlformats.org/officeDocument/2006/relationships/slideLayout" Target="/ppt/slideLayouts/slideLayout21.xml" Id="rId1" /></Relationships>
</file>

<file path=ppt/slides/_rels/slide4479.xml.rels>&#65279;<?xml version="1.0" encoding="utf-8"?><Relationships xmlns="http://schemas.openxmlformats.org/package/2006/relationships"><Relationship Type="http://schemas.openxmlformats.org/officeDocument/2006/relationships/slideLayout" Target="/ppt/slideLayouts/slideLayout21.xml" Id="rId1" /></Relationships>
</file>

<file path=ppt/slides/_rels/slide4538.xml.rels>&#65279;<?xml version="1.0" encoding="utf-8"?><Relationships xmlns="http://schemas.openxmlformats.org/package/2006/relationships"><Relationship Type="http://schemas.openxmlformats.org/officeDocument/2006/relationships/slideLayout" Target="/ppt/slideLayouts/slideLayout21.xml" Id="rId1" /></Relationships>
</file>

<file path=ppt/slides/_rels/slide464.xml.rels>&#65279;<?xml version="1.0" encoding="utf-8"?><Relationships xmlns="http://schemas.openxmlformats.org/package/2006/relationships"><Relationship Type="http://schemas.openxmlformats.org/officeDocument/2006/relationships/slideLayout" Target="/ppt/slideLayouts/slideLayout21.xml" Id="rId1" /></Relationships>
</file>

<file path=ppt/slides/_rels/slide4723.xml.rels>&#65279;<?xml version="1.0" encoding="utf-8"?><Relationships xmlns="http://schemas.openxmlformats.org/package/2006/relationships"><Relationship Type="http://schemas.openxmlformats.org/officeDocument/2006/relationships/slideLayout" Target="/ppt/slideLayouts/slideLayout21.xml" Id="rId1" /></Relationships>
</file>

<file path=ppt/slides/_rels/slide4853.xml.rels>&#65279;<?xml version="1.0" encoding="utf-8"?><Relationships xmlns="http://schemas.openxmlformats.org/package/2006/relationships"><Relationship Type="http://schemas.openxmlformats.org/officeDocument/2006/relationships/slideLayout" Target="/ppt/slideLayouts/slideLayout21.xml" Id="rId1" /></Relationships>
</file>

<file path=ppt/slides/_rels/slide4970.xml.rels>&#65279;<?xml version="1.0" encoding="utf-8"?><Relationships xmlns="http://schemas.openxmlformats.org/package/2006/relationships"><Relationship Type="http://schemas.openxmlformats.org/officeDocument/2006/relationships/slideLayout" Target="/ppt/slideLayouts/slideLayout21.xml" Id="rId1" /></Relationships>
</file>

<file path=ppt/slides/_rels/slide5029.xml.rels>&#65279;<?xml version="1.0" encoding="utf-8"?><Relationships xmlns="http://schemas.openxmlformats.org/package/2006/relationships"><Relationship Type="http://schemas.openxmlformats.org/officeDocument/2006/relationships/slideLayout" Target="/ppt/slideLayouts/slideLayout21.xml" Id="rId1" /></Relationships>
</file>

<file path=ppt/slides/_rels/slide5158.xml.rels>&#65279;<?xml version="1.0" encoding="utf-8"?><Relationships xmlns="http://schemas.openxmlformats.org/package/2006/relationships"><Relationship Type="http://schemas.openxmlformats.org/officeDocument/2006/relationships/slideLayout" Target="/ppt/slideLayouts/slideLayout21.xml" Id="rId1" /></Relationships>
</file>

<file path=ppt/slides/_rels/slide5211.xml.rels>&#65279;<?xml version="1.0" encoding="utf-8"?><Relationships xmlns="http://schemas.openxmlformats.org/package/2006/relationships"><Relationship Type="http://schemas.openxmlformats.org/officeDocument/2006/relationships/slideLayout" Target="/ppt/slideLayouts/slideLayout21.xml" Id="rId1" /></Relationships>
</file>

<file path=ppt/slides/_rels/slide5343.xml.rels>&#65279;<?xml version="1.0" encoding="utf-8"?><Relationships xmlns="http://schemas.openxmlformats.org/package/2006/relationships"><Relationship Type="http://schemas.openxmlformats.org/officeDocument/2006/relationships/slideLayout" Target="/ppt/slideLayouts/slideLayout21.xml" Id="rId1" /></Relationships>
</file>

<file path=ppt/slides/_rels/slide5471.xml.rels>&#65279;<?xml version="1.0" encoding="utf-8"?><Relationships xmlns="http://schemas.openxmlformats.org/package/2006/relationships"><Relationship Type="http://schemas.openxmlformats.org/officeDocument/2006/relationships/slideLayout" Target="/ppt/slideLayouts/slideLayout21.xml" Id="rId1" /></Relationships>
</file>

<file path=ppt/slides/_rels/slide548.xml.rels>&#65279;<?xml version="1.0" encoding="utf-8"?><Relationships xmlns="http://schemas.openxmlformats.org/package/2006/relationships"><Relationship Type="http://schemas.openxmlformats.org/officeDocument/2006/relationships/slideLayout" Target="/ppt/slideLayouts/slideLayout21.xml" Id="rId1" /></Relationships>
</file>

<file path=ppt/slides/_rels/slide5524.xml.rels>&#65279;<?xml version="1.0" encoding="utf-8"?><Relationships xmlns="http://schemas.openxmlformats.org/package/2006/relationships"><Relationship Type="http://schemas.openxmlformats.org/officeDocument/2006/relationships/slideLayout" Target="/ppt/slideLayouts/slideLayout21.xml" Id="rId1" /></Relationships>
</file>

<file path=ppt/slides/_rels/slide5654.xml.rels>&#65279;<?xml version="1.0" encoding="utf-8"?><Relationships xmlns="http://schemas.openxmlformats.org/package/2006/relationships"><Relationship Type="http://schemas.openxmlformats.org/officeDocument/2006/relationships/slideLayout" Target="/ppt/slideLayouts/slideLayout21.xml" Id="rId1" /></Relationships>
</file>

<file path=ppt/slides/_rels/slide5712.xml.rels>&#65279;<?xml version="1.0" encoding="utf-8"?><Relationships xmlns="http://schemas.openxmlformats.org/package/2006/relationships"><Relationship Type="http://schemas.openxmlformats.org/officeDocument/2006/relationships/image" Target="/ppt/media/image143.gif" Id="rId2" /><Relationship Type="http://schemas.openxmlformats.org/officeDocument/2006/relationships/slideLayout" Target="/ppt/slideLayouts/slideLayout21.xml" Id="rId1" /></Relationships>
</file>

<file path=ppt/slides/_rels/slide5839.xml.rels>&#65279;<?xml version="1.0" encoding="utf-8"?><Relationships xmlns="http://schemas.openxmlformats.org/package/2006/relationships"><Relationship Type="http://schemas.openxmlformats.org/officeDocument/2006/relationships/image" Target="/ppt/media/image158.gif" Id="rId2" /><Relationship Type="http://schemas.openxmlformats.org/officeDocument/2006/relationships/slideLayout" Target="/ppt/slideLayouts/slideLayout21.xml" Id="rId1" /></Relationships>
</file>

<file path=ppt/slides/_rels/slide5959.xml.rels>&#65279;<?xml version="1.0" encoding="utf-8"?><Relationships xmlns="http://schemas.openxmlformats.org/package/2006/relationships"><Relationship Type="http://schemas.openxmlformats.org/officeDocument/2006/relationships/image" Target="/ppt/media/image163.jpeg" Id="rId2" /><Relationship Type="http://schemas.openxmlformats.org/officeDocument/2006/relationships/slideLayout" Target="/ppt/slideLayouts/slideLayout21.xml" Id="rId1" /></Relationships>
</file>

<file path=ppt/slides/_rels/slide6081.xml.rels>&#65279;<?xml version="1.0" encoding="utf-8"?><Relationships xmlns="http://schemas.openxmlformats.org/package/2006/relationships"><Relationship Type="http://schemas.openxmlformats.org/officeDocument/2006/relationships/slideLayout" Target="/ppt/slideLayouts/slideLayout21.xml" Id="rId1" /></Relationships>
</file>

<file path=ppt/slides/_rels/slide6144.xml.rels>&#65279;<?xml version="1.0" encoding="utf-8"?><Relationships xmlns="http://schemas.openxmlformats.org/package/2006/relationships"><Relationship Type="http://schemas.openxmlformats.org/officeDocument/2006/relationships/slideLayout" Target="/ppt/slideLayouts/slideLayout21.xml" Id="rId1" /></Relationships>
</file>

<file path=ppt/slides/_rels/slide625.xml.rels>&#65279;<?xml version="1.0" encoding="utf-8"?><Relationships xmlns="http://schemas.openxmlformats.org/package/2006/relationships"><Relationship Type="http://schemas.openxmlformats.org/officeDocument/2006/relationships/slideLayout" Target="/ppt/slideLayouts/slideLayout21.xml" Id="rId1" /></Relationships>
</file>

<file path=ppt/slides/_rels/slide6325.xml.rels>&#65279;<?xml version="1.0" encoding="utf-8"?><Relationships xmlns="http://schemas.openxmlformats.org/package/2006/relationships"><Relationship Type="http://schemas.openxmlformats.org/officeDocument/2006/relationships/slideLayout" Target="/ppt/slideLayouts/slideLayout21.xml" Id="rId1" /></Relationships>
</file>

<file path=ppt/slides/_rels/slide6460.xml.rels>&#65279;<?xml version="1.0" encoding="utf-8"?><Relationships xmlns="http://schemas.openxmlformats.org/package/2006/relationships"><Relationship Type="http://schemas.openxmlformats.org/officeDocument/2006/relationships/image" Target="/ppt/media/image174.jpeg" Id="rId2" /><Relationship Type="http://schemas.openxmlformats.org/officeDocument/2006/relationships/slideLayout" Target="/ppt/slideLayouts/slideLayout21.xml" Id="rId1" /></Relationships>
</file>

<file path=ppt/slides/_rels/slide6580.xml.rels>&#65279;<?xml version="1.0" encoding="utf-8"?><Relationships xmlns="http://schemas.openxmlformats.org/package/2006/relationships"><Relationship Type="http://schemas.openxmlformats.org/officeDocument/2006/relationships/slideLayout" Target="/ppt/slideLayouts/slideLayout21.xml" Id="rId1" /></Relationships>
</file>

<file path=ppt/slides/_rels/slide6640.xml.rels>&#65279;<?xml version="1.0" encoding="utf-8"?><Relationships xmlns="http://schemas.openxmlformats.org/package/2006/relationships"><Relationship Type="http://schemas.openxmlformats.org/officeDocument/2006/relationships/slideLayout" Target="/ppt/slideLayouts/slideLayout21.xml" Id="rId1" /></Relationships>
</file>

<file path=ppt/slides/_rels/slide673.xml.rels>&#65279;<?xml version="1.0" encoding="utf-8"?><Relationships xmlns="http://schemas.openxmlformats.org/package/2006/relationships"><Relationship Type="http://schemas.openxmlformats.org/officeDocument/2006/relationships/slideLayout" Target="/ppt/slideLayouts/slideLayout21.xml" Id="rId1" /></Relationships>
</file>

<file path=ppt/slides/_rels/slide676.xml.rels>&#65279;<?xml version="1.0" encoding="utf-8"?><Relationships xmlns="http://schemas.openxmlformats.org/package/2006/relationships"><Relationship Type="http://schemas.openxmlformats.org/officeDocument/2006/relationships/slideLayout" Target="/ppt/slideLayouts/slideLayout21.xml" Id="rId1" /></Relationships>
</file>

<file path=ppt/slides/_rels/slide6826.xml.rels>&#65279;<?xml version="1.0" encoding="utf-8"?><Relationships xmlns="http://schemas.openxmlformats.org/package/2006/relationships"><Relationship Type="http://schemas.openxmlformats.org/officeDocument/2006/relationships/slideLayout" Target="/ppt/slideLayouts/slideLayout21.xml" Id="rId1" /></Relationships>
</file>

<file path=ppt/slides/_rels/slide6945.xml.rels>&#65279;<?xml version="1.0" encoding="utf-8"?><Relationships xmlns="http://schemas.openxmlformats.org/package/2006/relationships"><Relationship Type="http://schemas.openxmlformats.org/officeDocument/2006/relationships/slideLayout" Target="/ppt/slideLayouts/slideLayout21.xml" Id="rId1" /></Relationships>
</file>

<file path=ppt/slides/_rels/slide7074.xml.rels>&#65279;<?xml version="1.0" encoding="utf-8"?><Relationships xmlns="http://schemas.openxmlformats.org/package/2006/relationships"><Relationship Type="http://schemas.openxmlformats.org/officeDocument/2006/relationships/slideLayout" Target="/ppt/slideLayouts/slideLayout21.xml" Id="rId1" /></Relationships>
</file>

<file path=ppt/slides/_rels/slide7130.xml.rels>&#65279;<?xml version="1.0" encoding="utf-8"?><Relationships xmlns="http://schemas.openxmlformats.org/package/2006/relationships"><Relationship Type="http://schemas.openxmlformats.org/officeDocument/2006/relationships/slideLayout" Target="/ppt/slideLayouts/slideLayout21.xml" Id="rId1" /></Relationships>
</file>

<file path=ppt/slides/_rels/slide7261.xml.rels>&#65279;<?xml version="1.0" encoding="utf-8"?><Relationships xmlns="http://schemas.openxmlformats.org/package/2006/relationships"><Relationship Type="http://schemas.openxmlformats.org/officeDocument/2006/relationships/slideLayout" Target="/ppt/slideLayouts/slideLayout21.xml" Id="rId1" /></Relationships>
</file>

<file path=ppt/slides/_rels/slide728.xml.rels>&#65279;<?xml version="1.0" encoding="utf-8"?><Relationships xmlns="http://schemas.openxmlformats.org/package/2006/relationships"><Relationship Type="http://schemas.openxmlformats.org/officeDocument/2006/relationships/slideLayout" Target="/ppt/slideLayouts/slideLayout21.xml" Id="rId1" /></Relationships>
</file>

<file path=ppt/slides/_rels/slide7313.xml.rels>&#65279;<?xml version="1.0" encoding="utf-8"?><Relationships xmlns="http://schemas.openxmlformats.org/package/2006/relationships"><Relationship Type="http://schemas.openxmlformats.org/officeDocument/2006/relationships/slideLayout" Target="/ppt/slideLayouts/slideLayout21.xml" Id="rId1" /></Relationships>
</file>

<file path=ppt/slides/_rels/slide7446.xml.rels>&#65279;<?xml version="1.0" encoding="utf-8"?><Relationships xmlns="http://schemas.openxmlformats.org/package/2006/relationships"><Relationship Type="http://schemas.openxmlformats.org/officeDocument/2006/relationships/slideLayout" Target="/ppt/slideLayouts/slideLayout21.xml" Id="rId1" /></Relationships>
</file>

<file path=ppt/slides/_rels/slide7572.xml.rels>&#65279;<?xml version="1.0" encoding="utf-8"?><Relationships xmlns="http://schemas.openxmlformats.org/package/2006/relationships"><Relationship Type="http://schemas.openxmlformats.org/officeDocument/2006/relationships/slideLayout" Target="/ppt/slideLayouts/slideLayout21.xml" Id="rId1" /></Relationships>
</file>

<file path=ppt/slides/_rels/slide7627.xml.rels>&#65279;<?xml version="1.0" encoding="utf-8"?><Relationships xmlns="http://schemas.openxmlformats.org/package/2006/relationships"><Relationship Type="http://schemas.openxmlformats.org/officeDocument/2006/relationships/slideLayout" Target="/ppt/slideLayouts/slideLayout21.xml" Id="rId1" /></Relationships>
</file>

<file path=ppt/slides/_rels/slide7762.xml.rels>&#65279;<?xml version="1.0" encoding="utf-8"?><Relationships xmlns="http://schemas.openxmlformats.org/package/2006/relationships"><Relationship Type="http://schemas.openxmlformats.org/officeDocument/2006/relationships/slideLayout" Target="/ppt/slideLayouts/slideLayout21.xml" Id="rId1" /></Relationships>
</file>

<file path=ppt/slides/_rels/slide7814.xml.rels>&#65279;<?xml version="1.0" encoding="utf-8"?><Relationships xmlns="http://schemas.openxmlformats.org/package/2006/relationships"><Relationship Type="http://schemas.openxmlformats.org/officeDocument/2006/relationships/slideLayout" Target="/ppt/slideLayouts/slideLayout21.xml" Id="rId1" /></Relationships>
</file>

<file path=ppt/slides/_rels/slide7931.xml.rels>&#65279;<?xml version="1.0" encoding="utf-8"?><Relationships xmlns="http://schemas.openxmlformats.org/package/2006/relationships"><Relationship Type="http://schemas.openxmlformats.org/officeDocument/2006/relationships/slideLayout" Target="/ppt/slideLayouts/slideLayout21.xml" Id="rId1" /></Relationships>
</file>

<file path=ppt/slides/_rels/slide8063.xml.rels>&#65279;<?xml version="1.0" encoding="utf-8"?><Relationships xmlns="http://schemas.openxmlformats.org/package/2006/relationships"><Relationship Type="http://schemas.openxmlformats.org/officeDocument/2006/relationships/slideLayout" Target="/ppt/slideLayouts/slideLayout21.xml" Id="rId1" /></Relationships>
</file>

<file path=ppt/slides/_rels/slide8182.xml.rels>&#65279;<?xml version="1.0" encoding="utf-8"?><Relationships xmlns="http://schemas.openxmlformats.org/package/2006/relationships"><Relationship Type="http://schemas.openxmlformats.org/officeDocument/2006/relationships/slideLayout" Target="/ppt/slideLayouts/slideLayout21.xml" Id="rId1" /></Relationships>
</file>

<file path=ppt/slides/_rels/slide8247.xml.rels>&#65279;<?xml version="1.0" encoding="utf-8"?><Relationships xmlns="http://schemas.openxmlformats.org/package/2006/relationships"><Relationship Type="http://schemas.openxmlformats.org/officeDocument/2006/relationships/image" Target="/ppt/media/image210.gif" Id="rId3" /><Relationship Type="http://schemas.openxmlformats.org/officeDocument/2006/relationships/image" Target="/ppt/media/image12.jpeg" Id="rId2" /><Relationship Type="http://schemas.openxmlformats.org/officeDocument/2006/relationships/slideLayout" Target="/ppt/slideLayouts/slideLayout15.xml" Id="rId1" /></Relationships>
</file>

<file path=ppt/slides/_rels/slide83.xml.rels>&#65279;<?xml version="1.0" encoding="utf-8"?><Relationships xmlns="http://schemas.openxmlformats.org/package/2006/relationships"><Relationship Type="http://schemas.openxmlformats.org/officeDocument/2006/relationships/slideLayout" Target="/ppt/slideLayouts/slideLayout21.xml" Id="Re2245671d6544295" /><Relationship Type="http://schemas.openxmlformats.org/officeDocument/2006/relationships/hyperlink" Target="https://www.deepl.com/pro?cta=edit-document" TargetMode="External" Id="R246f683514f941e9" /><Relationship Type="http://schemas.openxmlformats.org/officeDocument/2006/relationships/image" Target="/ppt/media/image.png" Id="R0be013a8fca349c7" /></Relationships>
</file>

<file path=ppt/slides/_rels/slide865.xml.rels>&#65279;<?xml version="1.0" encoding="utf-8"?><Relationships xmlns="http://schemas.openxmlformats.org/package/2006/relationships"><Relationship Type="http://schemas.openxmlformats.org/officeDocument/2006/relationships/slideLayout" Target="/ppt/slideLayouts/slideLayout21.xml" Id="rId1" /></Relationships>
</file>

<file path=ppt/slides/_rels/slide955.xml.rels>&#65279;<?xml version="1.0" encoding="utf-8"?><Relationships xmlns="http://schemas.openxmlformats.org/package/2006/relationships"><Relationship Type="http://schemas.openxmlformats.org/officeDocument/2006/relationships/slideLayout" Target="/ppt/slideLayouts/slideLayout21.xml" Id="rId1" /></Relationships>
</file>

<file path=ppt/slides/slide108.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a:t>Objectives and benefits of SOA </a:t>
            </a:r>
            <a:endParaRPr lang="es-ES" dirty="0"/>
          </a:p>
        </p:txBody>
      </p:sp>
      <p:sp>
        <p:nvSpPr>
          <p:cNvPr id="3" name="2 Marcador de contenido"/>
          <p:cNvSpPr>
            <a:spLocks noGrp="1"/>
          </p:cNvSpPr>
          <p:nvPr>
            <p:ph idx="1"/>
          </p:nvPr>
        </p:nvSpPr>
        <p:spPr/>
        <p:txBody>
          <a:bodyPr/>
          <a:lstStyle/>
          <a:p>
            <a:r>
              <a:rPr lang="es-ES_tradnl" dirty="0" smtClean="0"/>
              <a:t>Increased interoperability</a:t>
            </a:r>
          </a:p>
          <a:p>
            <a:pPr lvl="1"/>
            <a:r>
              <a:rPr lang="es-ES_tradnl" dirty="0" smtClean="0"/>
              <a:t>In this context, interoperability means data sharing between applications.</a:t>
            </a:r>
          </a:p>
          <a:p>
            <a:pPr lvl="1"/>
            <a:r>
              <a:rPr lang="es-ES_tradnl" dirty="0" smtClean="0"/>
              <a:t>Exposing an application's services through SOA facilitates such interoperability. </a:t>
            </a:r>
            <a:endParaRPr lang="es-ES" dirty="0"/>
          </a:p>
        </p:txBody>
      </p:sp>
      <p:sp>
        <p:nvSpPr>
          <p:cNvPr id="5" name="4 Marcador de número de diapositiva"/>
          <p:cNvSpPr>
            <a:spLocks noGrp="1"/>
          </p:cNvSpPr>
          <p:nvPr>
            <p:ph type="sldNum" sz="quarter" idx="12"/>
          </p:nvPr>
        </p:nvSpPr>
        <p:spPr/>
        <p:txBody>
          <a:bodyPr/>
          <a:lstStyle/>
          <a:p>
            <a:fld id="{132FADFE-3B8F-471C-ABF0-DBC7717ECBBC}" type="slidenum">
              <a:rPr lang="es-ES" smtClean="0"/>
              <a:t>10</a:t>
            </a:fld>
            <a:endParaRPr lang="es-ES"/>
          </a:p>
        </p:txBody>
      </p:sp>
      <p:sp>
        <p:nvSpPr>
          <p:cNvPr id="6" name="Marcador de pie de página 3"/>
          <p:cNvSpPr txBox="1">
            <a:spLocks/>
          </p:cNvSpPr>
          <p:nvPr/>
        </p:nvSpPr>
        <p:spPr>
          <a:xfrm>
            <a:off x="838200" y="6336284"/>
            <a:ext cx="4114800" cy="365125"/>
          </a:xfrm>
          <a:prstGeom prst="rect">
            <a:avLst/>
          </a:prstGeom>
        </p:spPr>
        <p:txBody>
          <a:bodyPr vert="horz" lIns="91440" tIns="45720" rIns="91440" bIns="45720" rtlCol="0" anchor="ctr"/>
          <a:lstStyle>
            <a:defPPr>
              <a:defRPr lang="es-E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s-ES" smtClean="0"/>
              <a:t>Intelligent Infrastructure Design for IoT - MiOT UCM</a:t>
            </a:r>
          </a:p>
          <a:p>
            <a:pPr algn="l"/>
            <a:r>
              <a:rPr lang="es-ES" smtClean="0"/>
              <a:t>Antonio Navarro </a:t>
            </a:r>
            <a:endParaRPr lang="es-ES" dirty="0"/>
          </a:p>
        </p:txBody>
      </p:sp>
    </p:spTree>
    <p:extLst>
      <p:ext uri="{BB962C8B-B14F-4D97-AF65-F5344CB8AC3E}">
        <p14:creationId xmlns:p14="http://schemas.microsoft.com/office/powerpoint/2010/main" val="1554554063"/>
      </p:ext>
    </p:extLst>
  </p:cSld>
  <p:clrMapOvr>
    <a:masterClrMapping/>
  </p:clrMapOvr>
  <p:timing>
    <p:tnLst>
      <p:par>
        <p:cTn id="1" dur="indefinite" restart="never" nodeType="tmRoot"/>
      </p:par>
    </p:tnLst>
  </p:timing>
</p:sld>
</file>

<file path=ppt/slides/slide1133.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a:t>Objectives and benefits of SOA </a:t>
            </a:r>
            <a:endParaRPr lang="es-ES" dirty="0"/>
          </a:p>
        </p:txBody>
      </p:sp>
      <p:sp>
        <p:nvSpPr>
          <p:cNvPr id="5" name="4 Marcador de número de diapositiva"/>
          <p:cNvSpPr>
            <a:spLocks noGrp="1"/>
          </p:cNvSpPr>
          <p:nvPr>
            <p:ph type="sldNum" sz="quarter" idx="12"/>
          </p:nvPr>
        </p:nvSpPr>
        <p:spPr/>
        <p:txBody>
          <a:bodyPr/>
          <a:lstStyle/>
          <a:p>
            <a:fld id="{132FADFE-3B8F-471C-ABF0-DBC7717ECBBC}" type="slidenum">
              <a:rPr lang="es-ES" smtClean="0"/>
              <a:t>11</a:t>
            </a:fld>
            <a:endParaRPr lang="es-ES"/>
          </a:p>
        </p:txBody>
      </p:sp>
      <p:pic>
        <p:nvPicPr>
          <p:cNvPr id="1026" name="Picture 2" descr="http://proquest.safaribooksonline.com/getfile?item=OWU4ZzBzLzg0NDEzcjFnYTJyYTdkMjNpL3BjbXQvZ19saTJ0Ny5nZmlwYWlmMC9oYzNz"/>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5760" y="2060849"/>
            <a:ext cx="4464496" cy="3667755"/>
          </a:xfrm>
          <a:prstGeom prst="rect">
            <a:avLst/>
          </a:prstGeom>
          <a:noFill/>
          <a:extLst>
            <a:ext uri="{909E8E84-426E-40DD-AFC4-6F175D3DCCD1}">
              <a14:hiddenFill xmlns:a14="http://schemas.microsoft.com/office/drawing/2010/main">
                <a:solidFill>
                  <a:srgbClr val="FFFFFF"/>
                </a:solidFill>
              </a14:hiddenFill>
            </a:ext>
          </a:extLst>
        </p:spPr>
      </p:pic>
      <p:sp>
        <p:nvSpPr>
          <p:cNvPr id="6" name="5 CuadroTexto"/>
          <p:cNvSpPr txBox="1"/>
          <p:nvPr/>
        </p:nvSpPr>
        <p:spPr>
          <a:xfrm>
            <a:off x="4123248" y="5877272"/>
            <a:ext cx="3945504" cy="369332"/>
          </a:xfrm>
          <a:prstGeom prst="rect">
            <a:avLst/>
          </a:prstGeom>
          <a:noFill/>
        </p:spPr>
        <p:txBody>
          <a:bodyPr wrap="none" rtlCol="0">
            <a:spAutoFit/>
          </a:bodyPr>
          <a:lstStyle/>
          <a:p>
            <a:r>
              <a:rPr lang="es-ES_tradnl" dirty="0"/>
              <a:t>Increased interoperability in SOA </a:t>
            </a:r>
            <a:endParaRPr lang="es-ES" dirty="0"/>
          </a:p>
        </p:txBody>
      </p:sp>
      <p:sp>
        <p:nvSpPr>
          <p:cNvPr id="7" name="Marcador de pie de página 3"/>
          <p:cNvSpPr txBox="1">
            <a:spLocks/>
          </p:cNvSpPr>
          <p:nvPr/>
        </p:nvSpPr>
        <p:spPr>
          <a:xfrm>
            <a:off x="838200" y="6336284"/>
            <a:ext cx="4114800" cy="365125"/>
          </a:xfrm>
          <a:prstGeom prst="rect">
            <a:avLst/>
          </a:prstGeom>
        </p:spPr>
        <p:txBody>
          <a:bodyPr vert="horz" lIns="91440" tIns="45720" rIns="91440" bIns="45720" rtlCol="0" anchor="ctr"/>
          <a:lstStyle>
            <a:defPPr>
              <a:defRPr lang="es-E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s-ES" smtClean="0"/>
              <a:t>Intelligent Infrastructure Design for IoT - MiOT UCM</a:t>
            </a:r>
          </a:p>
          <a:p>
            <a:pPr algn="l"/>
            <a:r>
              <a:rPr lang="es-ES" smtClean="0"/>
              <a:t>Antonio Navarro </a:t>
            </a:r>
            <a:endParaRPr lang="es-ES" dirty="0"/>
          </a:p>
        </p:txBody>
      </p:sp>
    </p:spTree>
    <p:extLst>
      <p:ext uri="{BB962C8B-B14F-4D97-AF65-F5344CB8AC3E}">
        <p14:creationId xmlns:p14="http://schemas.microsoft.com/office/powerpoint/2010/main" val="49327467"/>
      </p:ext>
    </p:extLst>
  </p:cSld>
  <p:clrMapOvr>
    <a:masterClrMapping/>
  </p:clrMapOvr>
  <p:timing>
    <p:tnLst>
      <p:par>
        <p:cTn id="1" dur="indefinite" restart="never" nodeType="tmRoot"/>
      </p:par>
    </p:tnLst>
  </p:timing>
</p:sld>
</file>

<file path=ppt/slides/slide1266.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a:t>Objectives and benefits of SOA </a:t>
            </a:r>
            <a:endParaRPr lang="es-ES" dirty="0"/>
          </a:p>
        </p:txBody>
      </p:sp>
      <p:sp>
        <p:nvSpPr>
          <p:cNvPr id="3" name="2 Marcador de contenido"/>
          <p:cNvSpPr>
            <a:spLocks noGrp="1"/>
          </p:cNvSpPr>
          <p:nvPr>
            <p:ph idx="1"/>
          </p:nvPr>
        </p:nvSpPr>
        <p:spPr/>
        <p:txBody>
          <a:bodyPr/>
          <a:lstStyle/>
          <a:p>
            <a:r>
              <a:rPr lang="es-ES_tradnl" dirty="0" smtClean="0"/>
              <a:t>Increase in the federation</a:t>
            </a:r>
          </a:p>
          <a:p>
            <a:pPr lvl="1"/>
            <a:r>
              <a:rPr lang="es-ES_tradnl" dirty="0" smtClean="0"/>
              <a:t>A federated computing environment is one where resources and applications are linked together while maintaining their autonomy and self-governance.</a:t>
            </a:r>
          </a:p>
          <a:p>
            <a:pPr lvl="1"/>
            <a:r>
              <a:rPr lang="es-ES_tradnl" dirty="0" smtClean="0"/>
              <a:t>The exposure of services through SOA naturally favors the federation of functionalities. </a:t>
            </a:r>
            <a:endParaRPr lang="es-ES" dirty="0"/>
          </a:p>
        </p:txBody>
      </p:sp>
      <p:sp>
        <p:nvSpPr>
          <p:cNvPr id="5" name="4 Marcador de número de diapositiva"/>
          <p:cNvSpPr>
            <a:spLocks noGrp="1"/>
          </p:cNvSpPr>
          <p:nvPr>
            <p:ph type="sldNum" sz="quarter" idx="12"/>
          </p:nvPr>
        </p:nvSpPr>
        <p:spPr/>
        <p:txBody>
          <a:bodyPr/>
          <a:lstStyle/>
          <a:p>
            <a:fld id="{132FADFE-3B8F-471C-ABF0-DBC7717ECBBC}" type="slidenum">
              <a:rPr lang="es-ES" smtClean="0"/>
              <a:t>12</a:t>
            </a:fld>
            <a:endParaRPr lang="es-ES"/>
          </a:p>
        </p:txBody>
      </p:sp>
      <p:sp>
        <p:nvSpPr>
          <p:cNvPr id="6" name="Marcador de pie de página 3"/>
          <p:cNvSpPr txBox="1">
            <a:spLocks/>
          </p:cNvSpPr>
          <p:nvPr/>
        </p:nvSpPr>
        <p:spPr>
          <a:xfrm>
            <a:off x="838200" y="6336284"/>
            <a:ext cx="4114800" cy="365125"/>
          </a:xfrm>
          <a:prstGeom prst="rect">
            <a:avLst/>
          </a:prstGeom>
        </p:spPr>
        <p:txBody>
          <a:bodyPr vert="horz" lIns="91440" tIns="45720" rIns="91440" bIns="45720" rtlCol="0" anchor="ctr"/>
          <a:lstStyle>
            <a:defPPr>
              <a:defRPr lang="es-E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s-ES" smtClean="0"/>
              <a:t>Intelligent Infrastructure Design for IoT - MiOT UCM</a:t>
            </a:r>
          </a:p>
          <a:p>
            <a:pPr algn="l"/>
            <a:r>
              <a:rPr lang="es-ES" smtClean="0"/>
              <a:t>Antonio Navarro </a:t>
            </a:r>
            <a:endParaRPr lang="es-ES" dirty="0"/>
          </a:p>
        </p:txBody>
      </p:sp>
    </p:spTree>
    <p:extLst>
      <p:ext uri="{BB962C8B-B14F-4D97-AF65-F5344CB8AC3E}">
        <p14:creationId xmlns:p14="http://schemas.microsoft.com/office/powerpoint/2010/main" val="2409442709"/>
      </p:ext>
    </p:extLst>
  </p:cSld>
  <p:clrMapOvr>
    <a:masterClrMapping/>
  </p:clrMapOvr>
  <p:timing>
    <p:tnLst>
      <p:par>
        <p:cTn id="1" dur="indefinite" restart="never" nodeType="tmRoot"/>
      </p:par>
    </p:tnLst>
  </p:timing>
</p:sld>
</file>

<file path=ppt/slides/slide1317.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a:t>Objectives and benefits of SOA </a:t>
            </a:r>
            <a:endParaRPr lang="es-ES" dirty="0"/>
          </a:p>
        </p:txBody>
      </p:sp>
      <p:sp>
        <p:nvSpPr>
          <p:cNvPr id="5" name="4 Marcador de número de diapositiva"/>
          <p:cNvSpPr>
            <a:spLocks noGrp="1"/>
          </p:cNvSpPr>
          <p:nvPr>
            <p:ph type="sldNum" sz="quarter" idx="12"/>
          </p:nvPr>
        </p:nvSpPr>
        <p:spPr/>
        <p:txBody>
          <a:bodyPr/>
          <a:lstStyle/>
          <a:p>
            <a:fld id="{132FADFE-3B8F-471C-ABF0-DBC7717ECBBC}" type="slidenum">
              <a:rPr lang="es-ES" smtClean="0"/>
              <a:t>13</a:t>
            </a:fld>
            <a:endParaRPr lang="es-ES"/>
          </a:p>
        </p:txBody>
      </p:sp>
      <p:sp>
        <p:nvSpPr>
          <p:cNvPr id="6" name="AutoShape 2" descr="http://proquest.safaribooksonline.com/book/software-engineering-and-development/soa/9780132344821/service-oriented-computing-and-soa/%09%09/getfile?item=OWU4ZzBzLzg0NDEzcjFnYTJyYTdkMjNpL3BjbXQvLmdpZjJpOGZpZ3AwL2hjM3M-"/>
          <p:cNvSpPr>
            <a:spLocks noChangeAspect="1" noChangeArrowheads="1"/>
          </p:cNvSpPr>
          <p:nvPr/>
        </p:nvSpPr>
        <p:spPr bwMode="auto">
          <a:xfrm>
            <a:off x="2181225" y="-4102100"/>
            <a:ext cx="4762500" cy="85058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2052" name="Picture 4" descr="C:\Users\anavarro\Desktop\getfil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7352" y="1665272"/>
            <a:ext cx="2232248" cy="3985290"/>
          </a:xfrm>
          <a:prstGeom prst="rect">
            <a:avLst/>
          </a:prstGeom>
          <a:noFill/>
          <a:extLst>
            <a:ext uri="{909E8E84-426E-40DD-AFC4-6F175D3DCCD1}">
              <a14:hiddenFill xmlns:a14="http://schemas.microsoft.com/office/drawing/2010/main">
                <a:solidFill>
                  <a:srgbClr val="FFFFFF"/>
                </a:solidFill>
              </a14:hiddenFill>
            </a:ext>
          </a:extLst>
        </p:spPr>
      </p:pic>
      <p:sp>
        <p:nvSpPr>
          <p:cNvPr id="7" name="6 CuadroTexto"/>
          <p:cNvSpPr txBox="1"/>
          <p:nvPr/>
        </p:nvSpPr>
        <p:spPr>
          <a:xfrm>
            <a:off x="2206956" y="5783996"/>
            <a:ext cx="7593041" cy="369332"/>
          </a:xfrm>
          <a:prstGeom prst="rect">
            <a:avLst/>
          </a:prstGeom>
          <a:noFill/>
        </p:spPr>
        <p:txBody>
          <a:bodyPr wrap="none" rtlCol="0">
            <a:spAutoFit/>
          </a:bodyPr>
          <a:lstStyle/>
          <a:p>
            <a:r>
              <a:rPr lang="es-ES_tradnl" dirty="0"/>
              <a:t>Services establishing a federated set of encapsulated functionalities </a:t>
            </a:r>
            <a:endParaRPr lang="es-ES" dirty="0"/>
          </a:p>
        </p:txBody>
      </p:sp>
      <p:sp>
        <p:nvSpPr>
          <p:cNvPr id="8" name="Marcador de pie de página 3"/>
          <p:cNvSpPr txBox="1">
            <a:spLocks/>
          </p:cNvSpPr>
          <p:nvPr/>
        </p:nvSpPr>
        <p:spPr>
          <a:xfrm>
            <a:off x="838200" y="6336284"/>
            <a:ext cx="4114800" cy="365125"/>
          </a:xfrm>
          <a:prstGeom prst="rect">
            <a:avLst/>
          </a:prstGeom>
        </p:spPr>
        <p:txBody>
          <a:bodyPr vert="horz" lIns="91440" tIns="45720" rIns="91440" bIns="45720" rtlCol="0" anchor="ctr"/>
          <a:lstStyle>
            <a:defPPr>
              <a:defRPr lang="es-E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s-ES" smtClean="0"/>
              <a:t>Intelligent Infrastructure Design for IoT - MiOT UCM</a:t>
            </a:r>
          </a:p>
          <a:p>
            <a:pPr algn="l"/>
            <a:r>
              <a:rPr lang="es-ES" smtClean="0"/>
              <a:t>Antonio Navarro </a:t>
            </a:r>
            <a:endParaRPr lang="es-ES" dirty="0"/>
          </a:p>
        </p:txBody>
      </p:sp>
    </p:spTree>
    <p:extLst>
      <p:ext uri="{BB962C8B-B14F-4D97-AF65-F5344CB8AC3E}">
        <p14:creationId xmlns:p14="http://schemas.microsoft.com/office/powerpoint/2010/main" val="1946225250"/>
      </p:ext>
    </p:extLst>
  </p:cSld>
  <p:clrMapOvr>
    <a:masterClrMapping/>
  </p:clrMapOvr>
  <p:timing>
    <p:tnLst>
      <p:par>
        <p:cTn id="1" dur="indefinite" restart="never" nodeType="tmRoot"/>
      </p:par>
    </p:tnLst>
  </p:timing>
</p:sld>
</file>

<file path=ppt/slides/slide1449.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a:t>Objectives and benefits of SOA </a:t>
            </a:r>
            <a:endParaRPr lang="es-ES" dirty="0"/>
          </a:p>
        </p:txBody>
      </p:sp>
      <p:sp>
        <p:nvSpPr>
          <p:cNvPr id="3" name="2 Marcador de contenido"/>
          <p:cNvSpPr>
            <a:spLocks noGrp="1"/>
          </p:cNvSpPr>
          <p:nvPr>
            <p:ph idx="1"/>
          </p:nvPr>
        </p:nvSpPr>
        <p:spPr/>
        <p:txBody>
          <a:bodyPr/>
          <a:lstStyle/>
          <a:p>
            <a:r>
              <a:rPr lang="es-ES_tradnl" dirty="0" smtClean="0"/>
              <a:t>Increasing supplier diversification options</a:t>
            </a:r>
          </a:p>
          <a:p>
            <a:pPr lvl="1"/>
            <a:r>
              <a:rPr lang="es-ES_tradnl" dirty="0" smtClean="0"/>
              <a:t>Diversification allows you to choose the best product from each supplier and use them in an integrated manner</a:t>
            </a:r>
          </a:p>
          <a:p>
            <a:pPr lvl="1"/>
            <a:r>
              <a:rPr lang="es-ES_tradnl" dirty="0" smtClean="0"/>
              <a:t>SOA naturally allows the use of a vendor regardless of its implementation platform. </a:t>
            </a:r>
            <a:endParaRPr lang="es-ES" dirty="0"/>
          </a:p>
        </p:txBody>
      </p:sp>
      <p:sp>
        <p:nvSpPr>
          <p:cNvPr id="5" name="4 Marcador de número de diapositiva"/>
          <p:cNvSpPr>
            <a:spLocks noGrp="1"/>
          </p:cNvSpPr>
          <p:nvPr>
            <p:ph type="sldNum" sz="quarter" idx="12"/>
          </p:nvPr>
        </p:nvSpPr>
        <p:spPr/>
        <p:txBody>
          <a:bodyPr/>
          <a:lstStyle/>
          <a:p>
            <a:fld id="{132FADFE-3B8F-471C-ABF0-DBC7717ECBBC}" type="slidenum">
              <a:rPr lang="es-ES" smtClean="0"/>
              <a:t>14</a:t>
            </a:fld>
            <a:endParaRPr lang="es-ES"/>
          </a:p>
        </p:txBody>
      </p:sp>
      <p:sp>
        <p:nvSpPr>
          <p:cNvPr id="6" name="Marcador de pie de página 3"/>
          <p:cNvSpPr txBox="1">
            <a:spLocks/>
          </p:cNvSpPr>
          <p:nvPr/>
        </p:nvSpPr>
        <p:spPr>
          <a:xfrm>
            <a:off x="838200" y="6336284"/>
            <a:ext cx="4114800" cy="365125"/>
          </a:xfrm>
          <a:prstGeom prst="rect">
            <a:avLst/>
          </a:prstGeom>
        </p:spPr>
        <p:txBody>
          <a:bodyPr vert="horz" lIns="91440" tIns="45720" rIns="91440" bIns="45720" rtlCol="0" anchor="ctr"/>
          <a:lstStyle>
            <a:defPPr>
              <a:defRPr lang="es-E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s-ES" smtClean="0"/>
              <a:t>Intelligent Infrastructure Design for IoT - MiOT UCM</a:t>
            </a:r>
          </a:p>
          <a:p>
            <a:pPr algn="l"/>
            <a:r>
              <a:rPr lang="es-ES" smtClean="0"/>
              <a:t>Antonio Navarro </a:t>
            </a:r>
            <a:endParaRPr lang="es-ES" dirty="0"/>
          </a:p>
        </p:txBody>
      </p:sp>
    </p:spTree>
    <p:extLst>
      <p:ext uri="{BB962C8B-B14F-4D97-AF65-F5344CB8AC3E}">
        <p14:creationId xmlns:p14="http://schemas.microsoft.com/office/powerpoint/2010/main" val="134173643"/>
      </p:ext>
    </p:extLst>
  </p:cSld>
  <p:clrMapOvr>
    <a:masterClrMapping/>
  </p:clrMapOvr>
  <p:timing>
    <p:tnLst>
      <p:par>
        <p:cTn id="1" dur="indefinite" restart="never" nodeType="tmRoot"/>
      </p:par>
    </p:tnLst>
  </p:timing>
</p:sld>
</file>

<file path=ppt/slides/slide157.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a:t>Objectives and benefits of SOA </a:t>
            </a:r>
            <a:endParaRPr lang="es-ES" dirty="0"/>
          </a:p>
        </p:txBody>
      </p:sp>
      <p:sp>
        <p:nvSpPr>
          <p:cNvPr id="5" name="4 Marcador de número de diapositiva"/>
          <p:cNvSpPr>
            <a:spLocks noGrp="1"/>
          </p:cNvSpPr>
          <p:nvPr>
            <p:ph type="sldNum" sz="quarter" idx="12"/>
          </p:nvPr>
        </p:nvSpPr>
        <p:spPr/>
        <p:txBody>
          <a:bodyPr/>
          <a:lstStyle/>
          <a:p>
            <a:fld id="{132FADFE-3B8F-471C-ABF0-DBC7717ECBBC}" type="slidenum">
              <a:rPr lang="es-ES" smtClean="0"/>
              <a:t>15</a:t>
            </a:fld>
            <a:endParaRPr lang="es-ES"/>
          </a:p>
        </p:txBody>
      </p:sp>
      <p:pic>
        <p:nvPicPr>
          <p:cNvPr id="3074" name="Picture 2" descr="http://proquest.safaribooksonline.com/getfile?item=OWU4ZzBzLzg0NDEzcjFnYTJyYTdkMjNpL3BjbXQvZ19saTJ0OS5nZmlwYWlmMC9oYzNz"/>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7648" y="1401107"/>
            <a:ext cx="6480720" cy="4592053"/>
          </a:xfrm>
          <a:prstGeom prst="rect">
            <a:avLst/>
          </a:prstGeom>
          <a:noFill/>
          <a:extLst>
            <a:ext uri="{909E8E84-426E-40DD-AFC4-6F175D3DCCD1}">
              <a14:hiddenFill xmlns:a14="http://schemas.microsoft.com/office/drawing/2010/main">
                <a:solidFill>
                  <a:srgbClr val="FFFFFF"/>
                </a:solidFill>
              </a14:hiddenFill>
            </a:ext>
          </a:extLst>
        </p:spPr>
      </p:pic>
      <p:sp>
        <p:nvSpPr>
          <p:cNvPr id="6" name="5 CuadroTexto"/>
          <p:cNvSpPr txBox="1"/>
          <p:nvPr/>
        </p:nvSpPr>
        <p:spPr>
          <a:xfrm>
            <a:off x="3789960" y="6021288"/>
            <a:ext cx="4826321" cy="369332"/>
          </a:xfrm>
          <a:prstGeom prst="rect">
            <a:avLst/>
          </a:prstGeom>
          <a:noFill/>
        </p:spPr>
        <p:txBody>
          <a:bodyPr wrap="none" rtlCol="0">
            <a:spAutoFit/>
          </a:bodyPr>
          <a:lstStyle/>
          <a:p>
            <a:r>
              <a:rPr lang="es-ES_tradnl" dirty="0"/>
              <a:t>Services implemented on different platforms </a:t>
            </a:r>
            <a:endParaRPr lang="es-ES" dirty="0"/>
          </a:p>
        </p:txBody>
      </p:sp>
      <p:sp>
        <p:nvSpPr>
          <p:cNvPr id="7" name="Marcador de pie de página 3"/>
          <p:cNvSpPr txBox="1">
            <a:spLocks/>
          </p:cNvSpPr>
          <p:nvPr/>
        </p:nvSpPr>
        <p:spPr>
          <a:xfrm>
            <a:off x="838200" y="6336284"/>
            <a:ext cx="4114800" cy="365125"/>
          </a:xfrm>
          <a:prstGeom prst="rect">
            <a:avLst/>
          </a:prstGeom>
        </p:spPr>
        <p:txBody>
          <a:bodyPr vert="horz" lIns="91440" tIns="45720" rIns="91440" bIns="45720" rtlCol="0" anchor="ctr"/>
          <a:lstStyle>
            <a:defPPr>
              <a:defRPr lang="es-E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s-ES" smtClean="0"/>
              <a:t>Intelligent Infrastructure Design for IoT - MiOT UCM</a:t>
            </a:r>
          </a:p>
          <a:p>
            <a:pPr algn="l"/>
            <a:r>
              <a:rPr lang="es-ES" smtClean="0"/>
              <a:t>Antonio Navarro </a:t>
            </a:r>
            <a:endParaRPr lang="es-ES" dirty="0"/>
          </a:p>
        </p:txBody>
      </p:sp>
    </p:spTree>
    <p:extLst>
      <p:ext uri="{BB962C8B-B14F-4D97-AF65-F5344CB8AC3E}">
        <p14:creationId xmlns:p14="http://schemas.microsoft.com/office/powerpoint/2010/main" val="1285504293"/>
      </p:ext>
    </p:extLst>
  </p:cSld>
  <p:clrMapOvr>
    <a:masterClrMapping/>
  </p:clrMapOvr>
  <p:timing>
    <p:tnLst>
      <p:par>
        <p:cTn id="1" dur="indefinite" restart="never" nodeType="tmRoot"/>
      </p:par>
    </p:tnLst>
  </p:timing>
</p:sld>
</file>

<file path=ppt/slides/slide1634.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a:t>Objectives and benefits of SOA </a:t>
            </a:r>
            <a:endParaRPr lang="es-ES" dirty="0"/>
          </a:p>
        </p:txBody>
      </p:sp>
      <p:sp>
        <p:nvSpPr>
          <p:cNvPr id="3" name="2 Marcador de contenido"/>
          <p:cNvSpPr>
            <a:spLocks noGrp="1"/>
          </p:cNvSpPr>
          <p:nvPr>
            <p:ph idx="1"/>
          </p:nvPr>
        </p:nvSpPr>
        <p:spPr/>
        <p:txBody>
          <a:bodyPr/>
          <a:lstStyle/>
          <a:p>
            <a:r>
              <a:rPr lang="es-ES_tradnl" dirty="0" smtClean="0"/>
              <a:t>Greater alignment of business and technology</a:t>
            </a:r>
          </a:p>
          <a:p>
            <a:pPr lvl="1"/>
            <a:r>
              <a:rPr lang="es-ES_tradnl" dirty="0" smtClean="0"/>
              <a:t>Alignment aims to ensure that the IT system supports a company's changing requirements as quickly as possible.</a:t>
            </a:r>
          </a:p>
          <a:p>
            <a:pPr lvl="1"/>
            <a:r>
              <a:rPr lang="es-ES_tradnl" dirty="0" smtClean="0"/>
              <a:t>To the extent that the system is designed around fine-grained services, the evolution of the system will be facilitated, and thus the alignment between business and technology will be facilitated. </a:t>
            </a:r>
            <a:endParaRPr lang="es-ES" dirty="0"/>
          </a:p>
        </p:txBody>
      </p:sp>
      <p:sp>
        <p:nvSpPr>
          <p:cNvPr id="5" name="4 Marcador de número de diapositiva"/>
          <p:cNvSpPr>
            <a:spLocks noGrp="1"/>
          </p:cNvSpPr>
          <p:nvPr>
            <p:ph type="sldNum" sz="quarter" idx="12"/>
          </p:nvPr>
        </p:nvSpPr>
        <p:spPr/>
        <p:txBody>
          <a:bodyPr/>
          <a:lstStyle/>
          <a:p>
            <a:fld id="{132FADFE-3B8F-471C-ABF0-DBC7717ECBBC}" type="slidenum">
              <a:rPr lang="es-ES" smtClean="0"/>
              <a:t>16</a:t>
            </a:fld>
            <a:endParaRPr lang="es-ES"/>
          </a:p>
        </p:txBody>
      </p:sp>
      <p:sp>
        <p:nvSpPr>
          <p:cNvPr id="6" name="Marcador de pie de página 3"/>
          <p:cNvSpPr txBox="1">
            <a:spLocks/>
          </p:cNvSpPr>
          <p:nvPr/>
        </p:nvSpPr>
        <p:spPr>
          <a:xfrm>
            <a:off x="838200" y="6336284"/>
            <a:ext cx="4114800" cy="365125"/>
          </a:xfrm>
          <a:prstGeom prst="rect">
            <a:avLst/>
          </a:prstGeom>
        </p:spPr>
        <p:txBody>
          <a:bodyPr vert="horz" lIns="91440" tIns="45720" rIns="91440" bIns="45720" rtlCol="0" anchor="ctr"/>
          <a:lstStyle>
            <a:defPPr>
              <a:defRPr lang="es-E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s-ES" smtClean="0"/>
              <a:t>Intelligent Infrastructure Design for IoT - MiOT UCM</a:t>
            </a:r>
          </a:p>
          <a:p>
            <a:pPr algn="l"/>
            <a:r>
              <a:rPr lang="es-ES" smtClean="0"/>
              <a:t>Antonio Navarro </a:t>
            </a:r>
            <a:endParaRPr lang="es-ES" dirty="0"/>
          </a:p>
        </p:txBody>
      </p:sp>
    </p:spTree>
    <p:extLst>
      <p:ext uri="{BB962C8B-B14F-4D97-AF65-F5344CB8AC3E}">
        <p14:creationId xmlns:p14="http://schemas.microsoft.com/office/powerpoint/2010/main" val="2175553445"/>
      </p:ext>
    </p:extLst>
  </p:cSld>
  <p:clrMapOvr>
    <a:masterClrMapping/>
  </p:clrMapOvr>
  <p:timing>
    <p:tnLst>
      <p:par>
        <p:cTn id="1" dur="indefinite" restart="never" nodeType="tmRoot"/>
      </p:par>
    </p:tnLst>
  </p:timing>
</p:sld>
</file>

<file path=ppt/slides/slide175.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ctrTitle"/>
          </p:nvPr>
        </p:nvSpPr>
        <p:spPr>
          <a:xfrm>
            <a:off x="2209800" y="1529358"/>
            <a:ext cx="7772400" cy="2259683"/>
          </a:xfrm>
        </p:spPr>
        <p:txBody>
          <a:bodyPr>
            <a:normAutofit/>
          </a:bodyPr>
          <a:lstStyle/>
          <a:p>
            <a:r>
              <a:rPr lang="es-ES_tradnl" b="1" dirty="0" smtClean="0"/>
              <a:t>Service Oriented Architecture (SOA) </a:t>
            </a:r>
            <a:endParaRPr lang="es-ES" b="1" dirty="0"/>
          </a:p>
        </p:txBody>
      </p:sp>
      <p:sp>
        <p:nvSpPr>
          <p:cNvPr id="5" name="2 Subtítulo"/>
          <p:cNvSpPr>
            <a:spLocks noGrp="1"/>
          </p:cNvSpPr>
          <p:nvPr>
            <p:ph type="subTitle" idx="1"/>
          </p:nvPr>
        </p:nvSpPr>
        <p:spPr>
          <a:xfrm>
            <a:off x="1631504" y="3886200"/>
            <a:ext cx="9217024" cy="2279104"/>
          </a:xfrm>
        </p:spPr>
        <p:txBody>
          <a:bodyPr>
            <a:normAutofit/>
          </a:bodyPr>
          <a:lstStyle/>
          <a:p>
            <a:r>
              <a:rPr lang="es-ES" sz="2400" dirty="0">
                <a:solidFill>
                  <a:schemeClr val="tx1"/>
                </a:solidFill>
              </a:rPr>
              <a:t>Intelligent Infrastructure Design for the Internet of Things</a:t>
            </a:r>
          </a:p>
          <a:p>
            <a:r>
              <a:rPr lang="es-ES" sz="2400" dirty="0">
                <a:solidFill>
                  <a:schemeClr val="tx1"/>
                </a:solidFill>
              </a:rPr>
              <a:t>Antonio Navarro</a:t>
            </a:r>
          </a:p>
          <a:p>
            <a:endParaRPr lang="es-ES" dirty="0"/>
          </a:p>
        </p:txBody>
      </p:sp>
      <p:pic>
        <p:nvPicPr>
          <p:cNvPr id="9" name="Imagen 8" descr="D:\Documents\Revoltijo\Imágenes y vídeos\Escudo_UCM.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0049" y="469325"/>
            <a:ext cx="922712" cy="1005840"/>
          </a:xfrm>
          <a:prstGeom prst="rect">
            <a:avLst/>
          </a:prstGeom>
          <a:noFill/>
          <a:ln>
            <a:noFill/>
          </a:ln>
          <a:effectLst>
            <a:glow>
              <a:schemeClr val="accent1"/>
            </a:glow>
            <a:outerShdw sx="1000" sy="1000" algn="ctr" rotWithShape="0">
              <a:srgbClr val="000000"/>
            </a:outerShdw>
            <a:reflection endPos="0" dir="5400000" sy="-100000" algn="bl" rotWithShape="0"/>
          </a:effectLst>
        </p:spPr>
      </p:pic>
      <p:pic>
        <p:nvPicPr>
          <p:cNvPr id="10" name="Imagen 9" descr="D:\Visual Studio 2010\WebSites\WebPersonal\aux images\EscudoFDI.g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90750" y="532190"/>
            <a:ext cx="735521" cy="880110"/>
          </a:xfrm>
          <a:prstGeom prst="rect">
            <a:avLst/>
          </a:prstGeom>
          <a:noFill/>
          <a:ln>
            <a:noFill/>
          </a:ln>
        </p:spPr>
      </p:pic>
    </p:spTree>
    <p:extLst>
      <p:ext uri="{BB962C8B-B14F-4D97-AF65-F5344CB8AC3E}">
        <p14:creationId xmlns:p14="http://schemas.microsoft.com/office/powerpoint/2010/main" val="564169473"/>
      </p:ext>
    </p:extLst>
  </p:cSld>
  <p:clrMapOvr>
    <a:masterClrMapping/>
  </p:clrMapOvr>
  <p:timing>
    <p:tnLst>
      <p:par>
        <p:cTn id="1" dur="indefinite" restart="never" nodeType="tmRoot"/>
      </p:par>
    </p:tnLst>
  </p:timing>
</p:sld>
</file>

<file path=ppt/slides/slide1767.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a:t>Objectives and benefits of SOA </a:t>
            </a:r>
            <a:endParaRPr lang="es-ES" dirty="0"/>
          </a:p>
        </p:txBody>
      </p:sp>
      <p:sp>
        <p:nvSpPr>
          <p:cNvPr id="5" name="4 Marcador de número de diapositiva"/>
          <p:cNvSpPr>
            <a:spLocks noGrp="1"/>
          </p:cNvSpPr>
          <p:nvPr>
            <p:ph type="sldNum" sz="quarter" idx="12"/>
          </p:nvPr>
        </p:nvSpPr>
        <p:spPr/>
        <p:txBody>
          <a:bodyPr/>
          <a:lstStyle/>
          <a:p>
            <a:fld id="{132FADFE-3B8F-471C-ABF0-DBC7717ECBBC}" type="slidenum">
              <a:rPr lang="es-ES" smtClean="0"/>
              <a:t>17</a:t>
            </a:fld>
            <a:endParaRPr lang="es-ES"/>
          </a:p>
        </p:txBody>
      </p:sp>
      <p:pic>
        <p:nvPicPr>
          <p:cNvPr id="4098" name="Picture 2" descr="C:\Users\anavarro\Desktop\getfil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1824" y="1484784"/>
            <a:ext cx="3333750" cy="4210050"/>
          </a:xfrm>
          <a:prstGeom prst="rect">
            <a:avLst/>
          </a:prstGeom>
          <a:noFill/>
          <a:extLst>
            <a:ext uri="{909E8E84-426E-40DD-AFC4-6F175D3DCCD1}">
              <a14:hiddenFill xmlns:a14="http://schemas.microsoft.com/office/drawing/2010/main">
                <a:solidFill>
                  <a:srgbClr val="FFFFFF"/>
                </a:solidFill>
              </a14:hiddenFill>
            </a:ext>
          </a:extLst>
        </p:spPr>
      </p:pic>
      <p:sp>
        <p:nvSpPr>
          <p:cNvPr id="7" name="6 CuadroTexto"/>
          <p:cNvSpPr txBox="1"/>
          <p:nvPr/>
        </p:nvSpPr>
        <p:spPr>
          <a:xfrm>
            <a:off x="2639616" y="5794186"/>
            <a:ext cx="7057894" cy="369332"/>
          </a:xfrm>
          <a:prstGeom prst="rect">
            <a:avLst/>
          </a:prstGeom>
          <a:noFill/>
        </p:spPr>
        <p:txBody>
          <a:bodyPr wrap="none" rtlCol="0">
            <a:spAutoFit/>
          </a:bodyPr>
          <a:lstStyle/>
          <a:p>
            <a:r>
              <a:rPr lang="es-ES_tradnl" dirty="0"/>
              <a:t>Fine-grained services favor evolution and hence alignment </a:t>
            </a:r>
            <a:endParaRPr lang="es-ES" dirty="0"/>
          </a:p>
        </p:txBody>
      </p:sp>
      <p:sp>
        <p:nvSpPr>
          <p:cNvPr id="8" name="Marcador de pie de página 3"/>
          <p:cNvSpPr txBox="1">
            <a:spLocks/>
          </p:cNvSpPr>
          <p:nvPr/>
        </p:nvSpPr>
        <p:spPr>
          <a:xfrm>
            <a:off x="838200" y="6336284"/>
            <a:ext cx="4114800" cy="365125"/>
          </a:xfrm>
          <a:prstGeom prst="rect">
            <a:avLst/>
          </a:prstGeom>
        </p:spPr>
        <p:txBody>
          <a:bodyPr vert="horz" lIns="91440" tIns="45720" rIns="91440" bIns="45720" rtlCol="0" anchor="ctr"/>
          <a:lstStyle>
            <a:defPPr>
              <a:defRPr lang="es-E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s-ES" smtClean="0"/>
              <a:t>Intelligent Infrastructure Design for IoT - MiOT UCM</a:t>
            </a:r>
          </a:p>
          <a:p>
            <a:pPr algn="l"/>
            <a:r>
              <a:rPr lang="es-ES" smtClean="0"/>
              <a:t>Antonio Navarro </a:t>
            </a:r>
            <a:endParaRPr lang="es-ES" dirty="0"/>
          </a:p>
        </p:txBody>
      </p:sp>
    </p:spTree>
    <p:extLst>
      <p:ext uri="{BB962C8B-B14F-4D97-AF65-F5344CB8AC3E}">
        <p14:creationId xmlns:p14="http://schemas.microsoft.com/office/powerpoint/2010/main" val="1003066598"/>
      </p:ext>
    </p:extLst>
  </p:cSld>
  <p:clrMapOvr>
    <a:masterClrMapping/>
  </p:clrMapOvr>
  <p:timing>
    <p:tnLst>
      <p:par>
        <p:cTn id="1" dur="indefinite" restart="never" nodeType="tmRoot"/>
      </p:par>
    </p:tnLst>
  </p:timing>
</p:sld>
</file>

<file path=ppt/slides/slide1816.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a:t>Objectives and benefits of SOA </a:t>
            </a:r>
            <a:endParaRPr lang="es-ES" dirty="0"/>
          </a:p>
        </p:txBody>
      </p:sp>
      <p:sp>
        <p:nvSpPr>
          <p:cNvPr id="3" name="2 Marcador de contenido"/>
          <p:cNvSpPr>
            <a:spLocks noGrp="1"/>
          </p:cNvSpPr>
          <p:nvPr>
            <p:ph idx="1"/>
          </p:nvPr>
        </p:nvSpPr>
        <p:spPr/>
        <p:txBody>
          <a:bodyPr/>
          <a:lstStyle/>
          <a:p>
            <a:r>
              <a:rPr lang="es-ES_tradnl" dirty="0" smtClean="0"/>
              <a:t>Increased return on investment</a:t>
            </a:r>
          </a:p>
          <a:p>
            <a:pPr lvl="1"/>
            <a:r>
              <a:rPr lang="es-ES_tradnl" dirty="0" smtClean="0"/>
              <a:t>The higher the return on investment, the higher the profitability of an organization.</a:t>
            </a:r>
          </a:p>
          <a:p>
            <a:pPr lvl="1"/>
            <a:r>
              <a:rPr lang="es-ES_tradnl" dirty="0" smtClean="0"/>
              <a:t>The ability to reuse and evolve an SOA solution favors increased profits, despite a higher initial investment. </a:t>
            </a:r>
            <a:endParaRPr lang="es-ES" dirty="0"/>
          </a:p>
        </p:txBody>
      </p:sp>
      <p:sp>
        <p:nvSpPr>
          <p:cNvPr id="5" name="4 Marcador de número de diapositiva"/>
          <p:cNvSpPr>
            <a:spLocks noGrp="1"/>
          </p:cNvSpPr>
          <p:nvPr>
            <p:ph type="sldNum" sz="quarter" idx="12"/>
          </p:nvPr>
        </p:nvSpPr>
        <p:spPr/>
        <p:txBody>
          <a:bodyPr/>
          <a:lstStyle/>
          <a:p>
            <a:fld id="{132FADFE-3B8F-471C-ABF0-DBC7717ECBBC}" type="slidenum">
              <a:rPr lang="es-ES" smtClean="0"/>
              <a:t>18</a:t>
            </a:fld>
            <a:endParaRPr lang="es-ES"/>
          </a:p>
        </p:txBody>
      </p:sp>
      <p:sp>
        <p:nvSpPr>
          <p:cNvPr id="6" name="Marcador de pie de página 3"/>
          <p:cNvSpPr txBox="1">
            <a:spLocks/>
          </p:cNvSpPr>
          <p:nvPr/>
        </p:nvSpPr>
        <p:spPr>
          <a:xfrm>
            <a:off x="838200" y="6336284"/>
            <a:ext cx="4114800" cy="365125"/>
          </a:xfrm>
          <a:prstGeom prst="rect">
            <a:avLst/>
          </a:prstGeom>
        </p:spPr>
        <p:txBody>
          <a:bodyPr vert="horz" lIns="91440" tIns="45720" rIns="91440" bIns="45720" rtlCol="0" anchor="ctr"/>
          <a:lstStyle>
            <a:defPPr>
              <a:defRPr lang="es-E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s-ES" smtClean="0"/>
              <a:t>Intelligent Infrastructure Design for IoT - MiOT UCM</a:t>
            </a:r>
          </a:p>
          <a:p>
            <a:pPr algn="l"/>
            <a:r>
              <a:rPr lang="es-ES" smtClean="0"/>
              <a:t>Antonio Navarro </a:t>
            </a:r>
            <a:endParaRPr lang="es-ES" dirty="0"/>
          </a:p>
        </p:txBody>
      </p:sp>
    </p:spTree>
    <p:extLst>
      <p:ext uri="{BB962C8B-B14F-4D97-AF65-F5344CB8AC3E}">
        <p14:creationId xmlns:p14="http://schemas.microsoft.com/office/powerpoint/2010/main" val="3909939942"/>
      </p:ext>
    </p:extLst>
  </p:cSld>
  <p:clrMapOvr>
    <a:masterClrMapping/>
  </p:clrMapOvr>
  <p:timing>
    <p:tnLst>
      <p:par>
        <p:cTn id="1" dur="indefinite" restart="never" nodeType="tmRoot"/>
      </p:par>
    </p:tnLst>
  </p:timing>
</p:sld>
</file>

<file path=ppt/slides/slide1941.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a:t>Objectives and benefits of SOA </a:t>
            </a:r>
            <a:endParaRPr lang="es-ES" dirty="0"/>
          </a:p>
        </p:txBody>
      </p:sp>
      <p:sp>
        <p:nvSpPr>
          <p:cNvPr id="5" name="4 Marcador de número de diapositiva"/>
          <p:cNvSpPr>
            <a:spLocks noGrp="1"/>
          </p:cNvSpPr>
          <p:nvPr>
            <p:ph type="sldNum" sz="quarter" idx="12"/>
          </p:nvPr>
        </p:nvSpPr>
        <p:spPr/>
        <p:txBody>
          <a:bodyPr/>
          <a:lstStyle/>
          <a:p>
            <a:fld id="{132FADFE-3B8F-471C-ABF0-DBC7717ECBBC}" type="slidenum">
              <a:rPr lang="es-ES" smtClean="0"/>
              <a:t>19</a:t>
            </a:fld>
            <a:endParaRPr lang="es-ES"/>
          </a:p>
        </p:txBody>
      </p:sp>
      <p:pic>
        <p:nvPicPr>
          <p:cNvPr id="5122" name="Picture 2" descr="http://proquest.safaribooksonline.com/getfile?item=OWU4ZzBzLzg0NDEzcjFnYTJyYTdkMjNpL3BjbXQvZ19saTN0MS5nZmlwYWlmMC9oYzNz"/>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7648" y="1457609"/>
            <a:ext cx="6667500" cy="4581525"/>
          </a:xfrm>
          <a:prstGeom prst="rect">
            <a:avLst/>
          </a:prstGeom>
          <a:noFill/>
          <a:extLst>
            <a:ext uri="{909E8E84-426E-40DD-AFC4-6F175D3DCCD1}">
              <a14:hiddenFill xmlns:a14="http://schemas.microsoft.com/office/drawing/2010/main">
                <a:solidFill>
                  <a:srgbClr val="FFFFFF"/>
                </a:solidFill>
              </a14:hiddenFill>
            </a:ext>
          </a:extLst>
        </p:spPr>
      </p:pic>
      <p:sp>
        <p:nvSpPr>
          <p:cNvPr id="6" name="5 CuadroTexto"/>
          <p:cNvSpPr txBox="1"/>
          <p:nvPr/>
        </p:nvSpPr>
        <p:spPr>
          <a:xfrm>
            <a:off x="3096382" y="6029821"/>
            <a:ext cx="6498767" cy="369332"/>
          </a:xfrm>
          <a:prstGeom prst="rect">
            <a:avLst/>
          </a:prstGeom>
          <a:noFill/>
        </p:spPr>
        <p:txBody>
          <a:bodyPr wrap="none" rtlCol="0">
            <a:spAutoFit/>
          </a:bodyPr>
          <a:lstStyle/>
          <a:p>
            <a:r>
              <a:rPr lang="es-ES_tradnl" dirty="0"/>
              <a:t>Comparison of return on investment in classic and SOA solutions </a:t>
            </a:r>
            <a:endParaRPr lang="es-ES" dirty="0"/>
          </a:p>
        </p:txBody>
      </p:sp>
      <p:sp>
        <p:nvSpPr>
          <p:cNvPr id="7" name="Marcador de pie de página 3"/>
          <p:cNvSpPr txBox="1">
            <a:spLocks/>
          </p:cNvSpPr>
          <p:nvPr/>
        </p:nvSpPr>
        <p:spPr>
          <a:xfrm>
            <a:off x="838200" y="6336284"/>
            <a:ext cx="4114800" cy="365125"/>
          </a:xfrm>
          <a:prstGeom prst="rect">
            <a:avLst/>
          </a:prstGeom>
        </p:spPr>
        <p:txBody>
          <a:bodyPr vert="horz" lIns="91440" tIns="45720" rIns="91440" bIns="45720" rtlCol="0" anchor="ctr"/>
          <a:lstStyle>
            <a:defPPr>
              <a:defRPr lang="es-E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s-ES" smtClean="0"/>
              <a:t>Intelligent Infrastructure Design for IoT - MiOT UCM</a:t>
            </a:r>
          </a:p>
          <a:p>
            <a:pPr algn="l"/>
            <a:r>
              <a:rPr lang="es-ES" smtClean="0"/>
              <a:t>Antonio Navarro </a:t>
            </a:r>
            <a:endParaRPr lang="es-ES" dirty="0"/>
          </a:p>
        </p:txBody>
      </p:sp>
    </p:spTree>
    <p:extLst>
      <p:ext uri="{BB962C8B-B14F-4D97-AF65-F5344CB8AC3E}">
        <p14:creationId xmlns:p14="http://schemas.microsoft.com/office/powerpoint/2010/main" val="4138483913"/>
      </p:ext>
    </p:extLst>
  </p:cSld>
  <p:clrMapOvr>
    <a:masterClrMapping/>
  </p:clrMapOvr>
  <p:timing>
    <p:tnLst>
      <p:par>
        <p:cTn id="1" dur="indefinite" restart="never" nodeType="tmRoot"/>
      </p:par>
    </p:tnLst>
  </p:timing>
</p:sld>
</file>

<file path=ppt/slides/slide202.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a:t>Objectives and benefits of SOA </a:t>
            </a:r>
            <a:endParaRPr lang="es-ES" dirty="0"/>
          </a:p>
        </p:txBody>
      </p:sp>
      <p:sp>
        <p:nvSpPr>
          <p:cNvPr id="3" name="2 Marcador de contenido"/>
          <p:cNvSpPr>
            <a:spLocks noGrp="1"/>
          </p:cNvSpPr>
          <p:nvPr>
            <p:ph idx="1"/>
          </p:nvPr>
        </p:nvSpPr>
        <p:spPr/>
        <p:txBody>
          <a:bodyPr/>
          <a:lstStyle/>
          <a:p>
            <a:r>
              <a:rPr lang="es-ES_tradnl" dirty="0" smtClean="0"/>
              <a:t>Increased organizational agility</a:t>
            </a:r>
          </a:p>
          <a:p>
            <a:pPr lvl="1"/>
            <a:r>
              <a:rPr lang="es-ES_tradnl" dirty="0" smtClean="0"/>
              <a:t>Agility is the efficiency with which an organization can respond to change.</a:t>
            </a:r>
          </a:p>
          <a:p>
            <a:pPr lvl="1"/>
            <a:r>
              <a:rPr lang="es-ES_tradnl" dirty="0" smtClean="0"/>
              <a:t>As long as there is a good IT support and alignment between business and system, things that favor SOA, the organization will be more agile. </a:t>
            </a:r>
            <a:endParaRPr lang="es-ES" dirty="0"/>
          </a:p>
        </p:txBody>
      </p:sp>
      <p:sp>
        <p:nvSpPr>
          <p:cNvPr id="5" name="4 Marcador de número de diapositiva"/>
          <p:cNvSpPr>
            <a:spLocks noGrp="1"/>
          </p:cNvSpPr>
          <p:nvPr>
            <p:ph type="sldNum" sz="quarter" idx="12"/>
          </p:nvPr>
        </p:nvSpPr>
        <p:spPr/>
        <p:txBody>
          <a:bodyPr/>
          <a:lstStyle/>
          <a:p>
            <a:fld id="{132FADFE-3B8F-471C-ABF0-DBC7717ECBBC}" type="slidenum">
              <a:rPr lang="es-ES" smtClean="0"/>
              <a:t>20</a:t>
            </a:fld>
            <a:endParaRPr lang="es-ES"/>
          </a:p>
        </p:txBody>
      </p:sp>
      <p:sp>
        <p:nvSpPr>
          <p:cNvPr id="6" name="Marcador de pie de página 3"/>
          <p:cNvSpPr txBox="1">
            <a:spLocks/>
          </p:cNvSpPr>
          <p:nvPr/>
        </p:nvSpPr>
        <p:spPr>
          <a:xfrm>
            <a:off x="838200" y="6336284"/>
            <a:ext cx="4114800" cy="365125"/>
          </a:xfrm>
          <a:prstGeom prst="rect">
            <a:avLst/>
          </a:prstGeom>
        </p:spPr>
        <p:txBody>
          <a:bodyPr vert="horz" lIns="91440" tIns="45720" rIns="91440" bIns="45720" rtlCol="0" anchor="ctr"/>
          <a:lstStyle>
            <a:defPPr>
              <a:defRPr lang="es-E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s-ES" smtClean="0"/>
              <a:t>Intelligent Infrastructure Design for IoT - MiOT UCM</a:t>
            </a:r>
          </a:p>
          <a:p>
            <a:pPr algn="l"/>
            <a:r>
              <a:rPr lang="es-ES" smtClean="0"/>
              <a:t>Antonio Navarro </a:t>
            </a:r>
            <a:endParaRPr lang="es-ES" dirty="0"/>
          </a:p>
        </p:txBody>
      </p:sp>
    </p:spTree>
    <p:extLst>
      <p:ext uri="{BB962C8B-B14F-4D97-AF65-F5344CB8AC3E}">
        <p14:creationId xmlns:p14="http://schemas.microsoft.com/office/powerpoint/2010/main" val="1680142858"/>
      </p:ext>
    </p:extLst>
  </p:cSld>
  <p:clrMapOvr>
    <a:masterClrMapping/>
  </p:clrMapOvr>
  <p:timing>
    <p:tnLst>
      <p:par>
        <p:cTn id="1" dur="indefinite" restart="never" nodeType="tmRoot"/>
      </p:par>
    </p:tnLst>
  </p:timing>
</p:sld>
</file>

<file path=ppt/slides/slide2118.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a:t>Objectives and benefits of SOA </a:t>
            </a:r>
            <a:endParaRPr lang="es-ES" dirty="0"/>
          </a:p>
        </p:txBody>
      </p:sp>
      <p:sp>
        <p:nvSpPr>
          <p:cNvPr id="5" name="4 Marcador de número de diapositiva"/>
          <p:cNvSpPr>
            <a:spLocks noGrp="1"/>
          </p:cNvSpPr>
          <p:nvPr>
            <p:ph type="sldNum" sz="quarter" idx="12"/>
          </p:nvPr>
        </p:nvSpPr>
        <p:spPr/>
        <p:txBody>
          <a:bodyPr/>
          <a:lstStyle/>
          <a:p>
            <a:fld id="{132FADFE-3B8F-471C-ABF0-DBC7717ECBBC}" type="slidenum">
              <a:rPr lang="es-ES" smtClean="0"/>
              <a:t>21</a:t>
            </a:fld>
            <a:endParaRPr lang="es-ES"/>
          </a:p>
        </p:txBody>
      </p:sp>
      <p:pic>
        <p:nvPicPr>
          <p:cNvPr id="6146" name="Picture 2" descr="http://proquest.safaribooksonline.com/getfile?item=OWU4ZzBzLzg0NDEzcjFnYTJyYTdkMjNpL3BjbXQvZ19saTN0Mi5nZmlwYWlmMC9oYzNz"/>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9657" y="1556792"/>
            <a:ext cx="6088597" cy="4392488"/>
          </a:xfrm>
          <a:prstGeom prst="rect">
            <a:avLst/>
          </a:prstGeom>
          <a:noFill/>
          <a:extLst>
            <a:ext uri="{909E8E84-426E-40DD-AFC4-6F175D3DCCD1}">
              <a14:hiddenFill xmlns:a14="http://schemas.microsoft.com/office/drawing/2010/main">
                <a:solidFill>
                  <a:srgbClr val="FFFFFF"/>
                </a:solidFill>
              </a14:hiddenFill>
            </a:ext>
          </a:extLst>
        </p:spPr>
      </p:pic>
      <p:sp>
        <p:nvSpPr>
          <p:cNvPr id="6" name="5 CuadroTexto"/>
          <p:cNvSpPr txBox="1"/>
          <p:nvPr/>
        </p:nvSpPr>
        <p:spPr>
          <a:xfrm>
            <a:off x="2639617" y="5949280"/>
            <a:ext cx="7270067" cy="369332"/>
          </a:xfrm>
          <a:prstGeom prst="rect">
            <a:avLst/>
          </a:prstGeom>
          <a:noFill/>
        </p:spPr>
        <p:txBody>
          <a:bodyPr wrap="none" rtlCol="0">
            <a:spAutoFit/>
          </a:bodyPr>
          <a:lstStyle/>
          <a:p>
            <a:r>
              <a:rPr lang="es-ES_tradnl" dirty="0"/>
              <a:t>Comparison of changeover time in a traditional and SOA application </a:t>
            </a:r>
            <a:endParaRPr lang="es-ES" dirty="0"/>
          </a:p>
        </p:txBody>
      </p:sp>
      <p:sp>
        <p:nvSpPr>
          <p:cNvPr id="7" name="Marcador de pie de página 3"/>
          <p:cNvSpPr txBox="1">
            <a:spLocks/>
          </p:cNvSpPr>
          <p:nvPr/>
        </p:nvSpPr>
        <p:spPr>
          <a:xfrm>
            <a:off x="838200" y="6336284"/>
            <a:ext cx="4114800" cy="365125"/>
          </a:xfrm>
          <a:prstGeom prst="rect">
            <a:avLst/>
          </a:prstGeom>
        </p:spPr>
        <p:txBody>
          <a:bodyPr vert="horz" lIns="91440" tIns="45720" rIns="91440" bIns="45720" rtlCol="0" anchor="ctr"/>
          <a:lstStyle>
            <a:defPPr>
              <a:defRPr lang="es-E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s-ES" smtClean="0"/>
              <a:t>Intelligent Infrastructure Design for IoT - MiOT UCM</a:t>
            </a:r>
          </a:p>
          <a:p>
            <a:pPr algn="l"/>
            <a:r>
              <a:rPr lang="es-ES" smtClean="0"/>
              <a:t>Antonio Navarro </a:t>
            </a:r>
            <a:endParaRPr lang="es-ES" dirty="0"/>
          </a:p>
        </p:txBody>
      </p:sp>
    </p:spTree>
    <p:extLst>
      <p:ext uri="{BB962C8B-B14F-4D97-AF65-F5344CB8AC3E}">
        <p14:creationId xmlns:p14="http://schemas.microsoft.com/office/powerpoint/2010/main" val="4034367718"/>
      </p:ext>
    </p:extLst>
  </p:cSld>
  <p:clrMapOvr>
    <a:masterClrMapping/>
  </p:clrMapOvr>
  <p:timing>
    <p:tnLst>
      <p:par>
        <p:cTn id="1" dur="indefinite" restart="never" nodeType="tmRoot"/>
      </p:par>
    </p:tnLst>
  </p:timing>
</p:sld>
</file>

<file path=ppt/slides/slide2250.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a:t>Objectives and benefits of SOA </a:t>
            </a:r>
            <a:endParaRPr lang="es-ES" dirty="0"/>
          </a:p>
        </p:txBody>
      </p:sp>
      <p:sp>
        <p:nvSpPr>
          <p:cNvPr id="3" name="2 Marcador de contenido"/>
          <p:cNvSpPr>
            <a:spLocks noGrp="1"/>
          </p:cNvSpPr>
          <p:nvPr>
            <p:ph idx="1"/>
          </p:nvPr>
        </p:nvSpPr>
        <p:spPr/>
        <p:txBody>
          <a:bodyPr/>
          <a:lstStyle/>
          <a:p>
            <a:r>
              <a:rPr lang="es-ES_tradnl" dirty="0" smtClean="0"/>
              <a:t>Reduction of the </a:t>
            </a:r>
            <a:r>
              <a:rPr lang="es-ES_tradnl" dirty="0" err="1" smtClean="0"/>
              <a:t>ICT </a:t>
            </a:r>
            <a:r>
              <a:rPr lang="es-ES_tradnl" dirty="0" smtClean="0"/>
              <a:t>burden </a:t>
            </a:r>
            <a:endParaRPr lang="es-ES_tradnl" dirty="0" smtClean="0"/>
          </a:p>
          <a:p>
            <a:pPr lvl="1"/>
            <a:r>
              <a:rPr lang="es-ES_tradnl" dirty="0" smtClean="0"/>
              <a:t>The lower the load of any component of a company, the higher the sales.</a:t>
            </a:r>
          </a:p>
          <a:p>
            <a:pPr lvl="1"/>
            <a:r>
              <a:rPr lang="es-ES_tradnl" dirty="0" smtClean="0"/>
              <a:t>Service-oriented architecture allows for a </a:t>
            </a:r>
            <a:r>
              <a:rPr lang="es-ES_tradnl" dirty="0" smtClean="0"/>
              <a:t>more agile </a:t>
            </a:r>
            <a:r>
              <a:rPr lang="es-ES_tradnl" dirty="0" err="1" smtClean="0"/>
              <a:t>ICT </a:t>
            </a:r>
            <a:r>
              <a:rPr lang="es-ES_tradnl" dirty="0" smtClean="0"/>
              <a:t>department </a:t>
            </a:r>
            <a:r>
              <a:rPr lang="es-ES_tradnl" dirty="0" smtClean="0"/>
              <a:t>that reduces the burden on the organization. </a:t>
            </a:r>
            <a:endParaRPr lang="es-ES" dirty="0"/>
          </a:p>
        </p:txBody>
      </p:sp>
      <p:sp>
        <p:nvSpPr>
          <p:cNvPr id="5" name="4 Marcador de número de diapositiva"/>
          <p:cNvSpPr>
            <a:spLocks noGrp="1"/>
          </p:cNvSpPr>
          <p:nvPr>
            <p:ph type="sldNum" sz="quarter" idx="12"/>
          </p:nvPr>
        </p:nvSpPr>
        <p:spPr/>
        <p:txBody>
          <a:bodyPr/>
          <a:lstStyle/>
          <a:p>
            <a:fld id="{132FADFE-3B8F-471C-ABF0-DBC7717ECBBC}" type="slidenum">
              <a:rPr lang="es-ES" smtClean="0"/>
              <a:t>22</a:t>
            </a:fld>
            <a:endParaRPr lang="es-ES"/>
          </a:p>
        </p:txBody>
      </p:sp>
      <p:sp>
        <p:nvSpPr>
          <p:cNvPr id="6" name="Marcador de pie de página 3"/>
          <p:cNvSpPr txBox="1">
            <a:spLocks/>
          </p:cNvSpPr>
          <p:nvPr/>
        </p:nvSpPr>
        <p:spPr>
          <a:xfrm>
            <a:off x="838200" y="6336284"/>
            <a:ext cx="4114800" cy="365125"/>
          </a:xfrm>
          <a:prstGeom prst="rect">
            <a:avLst/>
          </a:prstGeom>
        </p:spPr>
        <p:txBody>
          <a:bodyPr vert="horz" lIns="91440" tIns="45720" rIns="91440" bIns="45720" rtlCol="0" anchor="ctr"/>
          <a:lstStyle>
            <a:defPPr>
              <a:defRPr lang="es-E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s-ES" smtClean="0"/>
              <a:t>Intelligent Infrastructure Design for IoT - MiOT UCM</a:t>
            </a:r>
          </a:p>
          <a:p>
            <a:pPr algn="l"/>
            <a:r>
              <a:rPr lang="es-ES" smtClean="0"/>
              <a:t>Antonio Navarro </a:t>
            </a:r>
            <a:endParaRPr lang="es-ES" dirty="0"/>
          </a:p>
        </p:txBody>
      </p:sp>
    </p:spTree>
    <p:extLst>
      <p:ext uri="{BB962C8B-B14F-4D97-AF65-F5344CB8AC3E}">
        <p14:creationId xmlns:p14="http://schemas.microsoft.com/office/powerpoint/2010/main" val="2777265573"/>
      </p:ext>
    </p:extLst>
  </p:cSld>
  <p:clrMapOvr>
    <a:masterClrMapping/>
  </p:clrMapOvr>
  <p:timing>
    <p:tnLst>
      <p:par>
        <p:cTn id="1" dur="indefinite" restart="never" nodeType="tmRoot"/>
      </p:par>
    </p:tnLst>
  </p:timing>
</p:sld>
</file>

<file path=ppt/slides/slide232.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smtClean="0"/>
              <a:t>References </a:t>
            </a:r>
            <a:endParaRPr lang="es-ES" dirty="0"/>
          </a:p>
        </p:txBody>
      </p:sp>
      <p:sp>
        <p:nvSpPr>
          <p:cNvPr id="3" name="2 Marcador de contenido"/>
          <p:cNvSpPr>
            <a:spLocks noGrp="1"/>
          </p:cNvSpPr>
          <p:nvPr>
            <p:ph idx="1"/>
          </p:nvPr>
        </p:nvSpPr>
        <p:spPr/>
        <p:txBody>
          <a:bodyPr/>
          <a:lstStyle/>
          <a:p>
            <a:r>
              <a:rPr lang="es-ES_tradnl" dirty="0" smtClean="0"/>
              <a:t>B.V. </a:t>
            </a:r>
            <a:r>
              <a:rPr lang="es-ES_tradnl" dirty="0" err="1" smtClean="0"/>
              <a:t>Kumar</a:t>
            </a:r>
            <a:r>
              <a:rPr lang="es-ES_tradnl" dirty="0" smtClean="0"/>
              <a:t>, P. </a:t>
            </a:r>
            <a:r>
              <a:rPr lang="es-ES_tradnl" dirty="0" err="1" smtClean="0"/>
              <a:t>Narayan</a:t>
            </a:r>
            <a:r>
              <a:rPr lang="es-ES_tradnl" dirty="0" smtClean="0"/>
              <a:t>, T. </a:t>
            </a:r>
            <a:r>
              <a:rPr lang="es-ES_tradnl" dirty="0" err="1" smtClean="0"/>
              <a:t>Ng</a:t>
            </a:r>
            <a:r>
              <a:rPr lang="es-ES_tradnl" dirty="0" smtClean="0"/>
              <a:t>, </a:t>
            </a:r>
            <a:r>
              <a:rPr lang="es-ES_tradnl" i="1" dirty="0" err="1" smtClean="0"/>
              <a:t>Implementing </a:t>
            </a:r>
            <a:r>
              <a:rPr lang="es-ES_tradnl" i="1" dirty="0" smtClean="0"/>
              <a:t>SOA </a:t>
            </a:r>
            <a:r>
              <a:rPr lang="es-ES_tradnl" i="1" dirty="0" err="1" smtClean="0"/>
              <a:t>Using </a:t>
            </a:r>
            <a:r>
              <a:rPr lang="es-ES_tradnl" i="1" dirty="0" smtClean="0"/>
              <a:t>Java EE</a:t>
            </a:r>
            <a:r>
              <a:rPr lang="es-ES_tradnl" dirty="0" smtClean="0"/>
              <a:t>, Addison-Wesley, 2010.</a:t>
            </a:r>
          </a:p>
          <a:p>
            <a:r>
              <a:rPr lang="es-ES_tradnl" dirty="0"/>
              <a:t>Mark D. Hansen, </a:t>
            </a:r>
            <a:r>
              <a:rPr lang="es-ES_tradnl" i="1" dirty="0"/>
              <a:t>SOA </a:t>
            </a:r>
            <a:r>
              <a:rPr lang="es-ES_tradnl" i="1" dirty="0" err="1"/>
              <a:t>Using </a:t>
            </a:r>
            <a:r>
              <a:rPr lang="es-ES_tradnl" i="1" dirty="0"/>
              <a:t>Java Web </a:t>
            </a:r>
            <a:r>
              <a:rPr lang="es-ES_tradnl" i="1" dirty="0" err="1"/>
              <a:t>Services</a:t>
            </a:r>
            <a:r>
              <a:rPr lang="es-ES_tradnl" dirty="0"/>
              <a:t>, Prentice Hall, </a:t>
            </a:r>
            <a:r>
              <a:rPr lang="es-ES_tradnl" dirty="0" smtClean="0"/>
              <a:t>2007</a:t>
            </a:r>
          </a:p>
          <a:p>
            <a:r>
              <a:rPr lang="es-ES_tradnl" dirty="0" smtClean="0"/>
              <a:t>Russel </a:t>
            </a:r>
            <a:r>
              <a:rPr lang="es-ES_tradnl" dirty="0" err="1" smtClean="0"/>
              <a:t>Butek</a:t>
            </a:r>
            <a:r>
              <a:rPr lang="es-ES_tradnl" dirty="0" smtClean="0"/>
              <a:t>, </a:t>
            </a:r>
            <a:r>
              <a:rPr lang="es-ES_tradnl" i="1" dirty="0" err="1" smtClean="0"/>
              <a:t>Which </a:t>
            </a:r>
            <a:r>
              <a:rPr lang="es-ES_tradnl" i="1" dirty="0" err="1" smtClean="0"/>
              <a:t>style </a:t>
            </a:r>
            <a:r>
              <a:rPr lang="es-ES_tradnl" i="1" dirty="0" smtClean="0"/>
              <a:t>of WSDL </a:t>
            </a:r>
            <a:r>
              <a:rPr lang="es-ES_tradnl" i="1" dirty="0" err="1" smtClean="0"/>
              <a:t>should </a:t>
            </a:r>
            <a:r>
              <a:rPr lang="es-ES_tradnl" i="1" dirty="0" smtClean="0"/>
              <a:t>I use?, 2003</a:t>
            </a:r>
            <a:r>
              <a:rPr lang="es-ES_tradnl" i="1" dirty="0"/>
              <a:t>, https://www.ibm.com/developerworks/library/ws-whichwsdl/ </a:t>
            </a:r>
            <a:endParaRPr lang="es-ES_tradnl" dirty="0"/>
          </a:p>
          <a:p>
            <a:r>
              <a:rPr lang="es-ES_tradnl" dirty="0" smtClean="0"/>
              <a:t>Thomas </a:t>
            </a:r>
            <a:r>
              <a:rPr lang="es-ES_tradnl" dirty="0" err="1"/>
              <a:t>Erl</a:t>
            </a:r>
            <a:r>
              <a:rPr lang="es-ES_tradnl" dirty="0"/>
              <a:t>, </a:t>
            </a:r>
            <a:r>
              <a:rPr lang="es-ES_tradnl" i="1" dirty="0"/>
              <a:t>SOA </a:t>
            </a:r>
            <a:r>
              <a:rPr lang="es-ES_tradnl" i="1" dirty="0" err="1"/>
              <a:t>Principles </a:t>
            </a:r>
            <a:r>
              <a:rPr lang="es-ES_tradnl" i="1" dirty="0"/>
              <a:t>of </a:t>
            </a:r>
            <a:r>
              <a:rPr lang="es-ES_tradnl" i="1" dirty="0" err="1"/>
              <a:t>Service </a:t>
            </a:r>
            <a:r>
              <a:rPr lang="es-ES_tradnl" i="1" dirty="0" err="1"/>
              <a:t>Design</a:t>
            </a:r>
            <a:r>
              <a:rPr lang="es-ES_tradnl" dirty="0"/>
              <a:t>, Prentice Hall, 2008.</a:t>
            </a:r>
          </a:p>
          <a:p>
            <a:pPr marL="0" indent="0">
              <a:buNone/>
            </a:pPr>
            <a:endParaRPr lang="es-ES" dirty="0"/>
          </a:p>
        </p:txBody>
      </p:sp>
      <p:sp>
        <p:nvSpPr>
          <p:cNvPr id="5" name="4 Marcador de número de diapositiva"/>
          <p:cNvSpPr>
            <a:spLocks noGrp="1"/>
          </p:cNvSpPr>
          <p:nvPr>
            <p:ph type="sldNum" sz="quarter" idx="12"/>
          </p:nvPr>
        </p:nvSpPr>
        <p:spPr/>
        <p:txBody>
          <a:bodyPr/>
          <a:lstStyle/>
          <a:p>
            <a:fld id="{132FADFE-3B8F-471C-ABF0-DBC7717ECBBC}" type="slidenum">
              <a:rPr lang="es-ES" smtClean="0"/>
              <a:t>2</a:t>
            </a:fld>
            <a:endParaRPr lang="es-ES"/>
          </a:p>
        </p:txBody>
      </p:sp>
      <p:sp>
        <p:nvSpPr>
          <p:cNvPr id="6" name="Marcador de pie de página 3"/>
          <p:cNvSpPr>
            <a:spLocks noGrp="1"/>
          </p:cNvSpPr>
          <p:nvPr>
            <p:ph type="ftr" sz="quarter" idx="4294967295"/>
          </p:nvPr>
        </p:nvSpPr>
        <p:spPr>
          <a:xfrm>
            <a:off x="838200" y="6336284"/>
            <a:ext cx="4114800" cy="365125"/>
          </a:xfrm>
        </p:spPr>
        <p:txBody>
          <a:bodyPr/>
          <a:lstStyle/>
          <a:p>
            <a:pPr algn="l"/>
            <a:r>
              <a:rPr lang="es-ES" dirty="0" smtClean="0"/>
              <a:t>Intelligent Infrastructure Design for </a:t>
            </a:r>
            <a:r>
              <a:rPr lang="es-ES" dirty="0" err="1" smtClean="0"/>
              <a:t>IoT - </a:t>
            </a:r>
            <a:r>
              <a:rPr lang="es-ES" dirty="0" err="1" smtClean="0"/>
              <a:t>MiOT </a:t>
            </a:r>
            <a:r>
              <a:rPr lang="es-ES" dirty="0" smtClean="0"/>
              <a:t>UCM</a:t>
            </a:r>
          </a:p>
          <a:p>
            <a:pPr algn="l"/>
            <a:r>
              <a:rPr lang="es-ES" dirty="0" smtClean="0"/>
              <a:t>Antonio Navarro </a:t>
            </a:r>
            <a:endParaRPr lang="es-ES" dirty="0"/>
          </a:p>
        </p:txBody>
      </p:sp>
    </p:spTree>
    <p:extLst>
      <p:ext uri="{BB962C8B-B14F-4D97-AF65-F5344CB8AC3E}">
        <p14:creationId xmlns:p14="http://schemas.microsoft.com/office/powerpoint/2010/main" val="1412203612"/>
      </p:ext>
    </p:extLst>
  </p:cSld>
  <p:clrMapOvr>
    <a:masterClrMapping/>
  </p:clrMapOvr>
  <p:timing>
    <p:tnLst>
      <p:par>
        <p:cTn id="1" dur="indefinite" restart="never" nodeType="tmRoot"/>
      </p:par>
    </p:tnLst>
  </p:timing>
</p:sld>
</file>

<file path=ppt/slides/slide2377.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a:t>Objectives and benefits of SOA </a:t>
            </a:r>
            <a:endParaRPr lang="es-ES" dirty="0"/>
          </a:p>
        </p:txBody>
      </p:sp>
      <p:sp>
        <p:nvSpPr>
          <p:cNvPr id="5" name="4 Marcador de número de diapositiva"/>
          <p:cNvSpPr>
            <a:spLocks noGrp="1"/>
          </p:cNvSpPr>
          <p:nvPr>
            <p:ph type="sldNum" sz="quarter" idx="12"/>
          </p:nvPr>
        </p:nvSpPr>
        <p:spPr/>
        <p:txBody>
          <a:bodyPr/>
          <a:lstStyle/>
          <a:p>
            <a:fld id="{132FADFE-3B8F-471C-ABF0-DBC7717ECBBC}" type="slidenum">
              <a:rPr lang="es-ES" smtClean="0"/>
              <a:t>23</a:t>
            </a:fld>
            <a:endParaRPr lang="es-ES"/>
          </a:p>
        </p:txBody>
      </p:sp>
      <p:pic>
        <p:nvPicPr>
          <p:cNvPr id="7170" name="Picture 2" descr="http://proquest.safaribooksonline.com/getfile?item=OWU4ZzBzLzg0NDEzcjFnYTJyYTdkMjNpL3BjbXQvZ19saTN0My5nZmlwYWlmMC9oYzNz"/>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1704" y="1844824"/>
            <a:ext cx="5715000" cy="3505200"/>
          </a:xfrm>
          <a:prstGeom prst="rect">
            <a:avLst/>
          </a:prstGeom>
          <a:noFill/>
          <a:extLst>
            <a:ext uri="{909E8E84-426E-40DD-AFC4-6F175D3DCCD1}">
              <a14:hiddenFill xmlns:a14="http://schemas.microsoft.com/office/drawing/2010/main">
                <a:solidFill>
                  <a:srgbClr val="FFFFFF"/>
                </a:solidFill>
              </a14:hiddenFill>
            </a:ext>
          </a:extLst>
        </p:spPr>
      </p:pic>
      <p:sp>
        <p:nvSpPr>
          <p:cNvPr id="6" name="5 CuadroTexto"/>
          <p:cNvSpPr txBox="1"/>
          <p:nvPr/>
        </p:nvSpPr>
        <p:spPr>
          <a:xfrm>
            <a:off x="1775521" y="5555486"/>
            <a:ext cx="8582927" cy="369332"/>
          </a:xfrm>
          <a:prstGeom prst="rect">
            <a:avLst/>
          </a:prstGeom>
          <a:noFill/>
        </p:spPr>
        <p:txBody>
          <a:bodyPr wrap="none" rtlCol="0">
            <a:spAutoFit/>
          </a:bodyPr>
          <a:lstStyle/>
          <a:p>
            <a:r>
              <a:rPr lang="es-ES_tradnl" dirty="0"/>
              <a:t>Service organization allows for less costly IT departments </a:t>
            </a:r>
            <a:endParaRPr lang="es-ES" dirty="0"/>
          </a:p>
        </p:txBody>
      </p:sp>
      <p:sp>
        <p:nvSpPr>
          <p:cNvPr id="7" name="Marcador de pie de página 3"/>
          <p:cNvSpPr txBox="1">
            <a:spLocks/>
          </p:cNvSpPr>
          <p:nvPr/>
        </p:nvSpPr>
        <p:spPr>
          <a:xfrm>
            <a:off x="838200" y="6336284"/>
            <a:ext cx="4114800" cy="365125"/>
          </a:xfrm>
          <a:prstGeom prst="rect">
            <a:avLst/>
          </a:prstGeom>
        </p:spPr>
        <p:txBody>
          <a:bodyPr vert="horz" lIns="91440" tIns="45720" rIns="91440" bIns="45720" rtlCol="0" anchor="ctr"/>
          <a:lstStyle>
            <a:defPPr>
              <a:defRPr lang="es-E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s-ES" smtClean="0"/>
              <a:t>Intelligent Infrastructure Design for IoT - MiOT UCM</a:t>
            </a:r>
          </a:p>
          <a:p>
            <a:pPr algn="l"/>
            <a:r>
              <a:rPr lang="es-ES" smtClean="0"/>
              <a:t>Antonio Navarro </a:t>
            </a:r>
            <a:endParaRPr lang="es-ES" dirty="0"/>
          </a:p>
        </p:txBody>
      </p:sp>
    </p:spTree>
    <p:extLst>
      <p:ext uri="{BB962C8B-B14F-4D97-AF65-F5344CB8AC3E}">
        <p14:creationId xmlns:p14="http://schemas.microsoft.com/office/powerpoint/2010/main" val="3972100716"/>
      </p:ext>
    </p:extLst>
  </p:cSld>
  <p:clrMapOvr>
    <a:masterClrMapping/>
  </p:clrMapOvr>
  <p:timing>
    <p:tnLst>
      <p:par>
        <p:cTn id="1" dur="indefinite" restart="never" nodeType="tmRoot"/>
      </p:par>
    </p:tnLst>
  </p:timing>
</p:sld>
</file>

<file path=ppt/slides/slide2435.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smtClean="0"/>
              <a:t>SOA design principles </a:t>
            </a:r>
            <a:endParaRPr lang="es-ES" dirty="0"/>
          </a:p>
        </p:txBody>
      </p:sp>
      <p:sp>
        <p:nvSpPr>
          <p:cNvPr id="3" name="2 Marcador de contenido"/>
          <p:cNvSpPr>
            <a:spLocks noGrp="1"/>
          </p:cNvSpPr>
          <p:nvPr>
            <p:ph idx="1"/>
          </p:nvPr>
        </p:nvSpPr>
        <p:spPr/>
        <p:txBody>
          <a:bodyPr>
            <a:normAutofit lnSpcReduction="10000"/>
          </a:bodyPr>
          <a:lstStyle/>
          <a:p>
            <a:r>
              <a:rPr lang="es-ES_tradnl" dirty="0" smtClean="0"/>
              <a:t>There are a number of principles when designing services:</a:t>
            </a:r>
          </a:p>
          <a:p>
            <a:pPr lvl="1"/>
            <a:r>
              <a:rPr lang="es-ES_tradnl" dirty="0" smtClean="0"/>
              <a:t>Standard service contract</a:t>
            </a:r>
          </a:p>
          <a:p>
            <a:pPr lvl="1"/>
            <a:r>
              <a:rPr lang="es-ES_tradnl" dirty="0" smtClean="0"/>
              <a:t>Low service coupling</a:t>
            </a:r>
          </a:p>
          <a:p>
            <a:pPr lvl="1"/>
            <a:r>
              <a:rPr lang="es-ES_tradnl" dirty="0" smtClean="0"/>
              <a:t>Service abstraction</a:t>
            </a:r>
          </a:p>
          <a:p>
            <a:pPr lvl="1"/>
            <a:r>
              <a:rPr lang="es-ES_tradnl" dirty="0" smtClean="0"/>
              <a:t>Service reusability</a:t>
            </a:r>
          </a:p>
          <a:p>
            <a:pPr lvl="1"/>
            <a:r>
              <a:rPr lang="es-ES_tradnl" dirty="0" smtClean="0"/>
              <a:t>Service autonomy</a:t>
            </a:r>
          </a:p>
          <a:p>
            <a:pPr lvl="1"/>
            <a:r>
              <a:rPr lang="es-ES_tradnl" dirty="0" smtClean="0"/>
              <a:t>Stateless services</a:t>
            </a:r>
          </a:p>
          <a:p>
            <a:pPr lvl="1"/>
            <a:r>
              <a:rPr lang="es-ES_tradnl" dirty="0"/>
              <a:t>Ability to find services</a:t>
            </a:r>
          </a:p>
          <a:p>
            <a:pPr lvl="1"/>
            <a:r>
              <a:rPr lang="es-ES_tradnl" dirty="0"/>
              <a:t>Ability to compose </a:t>
            </a:r>
            <a:r>
              <a:rPr lang="es-ES_tradnl" dirty="0" smtClean="0"/>
              <a:t>services </a:t>
            </a:r>
            <a:r>
              <a:rPr lang="es-ES_tradnl" dirty="0"/>
              <a:t/>
            </a:r>
            <a:endParaRPr lang="es-ES" dirty="0"/>
          </a:p>
        </p:txBody>
      </p:sp>
      <p:sp>
        <p:nvSpPr>
          <p:cNvPr id="5" name="4 Marcador de número de diapositiva"/>
          <p:cNvSpPr>
            <a:spLocks noGrp="1"/>
          </p:cNvSpPr>
          <p:nvPr>
            <p:ph type="sldNum" sz="quarter" idx="12"/>
          </p:nvPr>
        </p:nvSpPr>
        <p:spPr/>
        <p:txBody>
          <a:bodyPr/>
          <a:lstStyle/>
          <a:p>
            <a:fld id="{132FADFE-3B8F-471C-ABF0-DBC7717ECBBC}" type="slidenum">
              <a:rPr lang="es-ES" smtClean="0"/>
              <a:t>24</a:t>
            </a:fld>
            <a:endParaRPr lang="es-ES"/>
          </a:p>
        </p:txBody>
      </p:sp>
      <p:sp>
        <p:nvSpPr>
          <p:cNvPr id="6" name="Marcador de pie de página 3"/>
          <p:cNvSpPr txBox="1">
            <a:spLocks/>
          </p:cNvSpPr>
          <p:nvPr/>
        </p:nvSpPr>
        <p:spPr>
          <a:xfrm>
            <a:off x="838200" y="6336284"/>
            <a:ext cx="4114800" cy="365125"/>
          </a:xfrm>
          <a:prstGeom prst="rect">
            <a:avLst/>
          </a:prstGeom>
        </p:spPr>
        <p:txBody>
          <a:bodyPr vert="horz" lIns="91440" tIns="45720" rIns="91440" bIns="45720" rtlCol="0" anchor="ctr"/>
          <a:lstStyle>
            <a:defPPr>
              <a:defRPr lang="es-E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s-ES" smtClean="0"/>
              <a:t>Intelligent Infrastructure Design for IoT - MiOT UCM</a:t>
            </a:r>
          </a:p>
          <a:p>
            <a:pPr algn="l"/>
            <a:r>
              <a:rPr lang="es-ES" smtClean="0"/>
              <a:t>Antonio Navarro </a:t>
            </a:r>
            <a:endParaRPr lang="es-ES" dirty="0"/>
          </a:p>
        </p:txBody>
      </p:sp>
    </p:spTree>
    <p:extLst>
      <p:ext uri="{BB962C8B-B14F-4D97-AF65-F5344CB8AC3E}">
        <p14:creationId xmlns:p14="http://schemas.microsoft.com/office/powerpoint/2010/main" val="696339788"/>
      </p:ext>
    </p:extLst>
  </p:cSld>
  <p:clrMapOvr>
    <a:masterClrMapping/>
  </p:clrMapOvr>
  <p:timing>
    <p:tnLst>
      <p:par>
        <p:cTn id="1" dur="indefinite" restart="never" nodeType="tmRoot"/>
      </p:par>
    </p:tnLst>
  </p:timing>
</p:sld>
</file>

<file path=ppt/slides/slide251.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a:t>SOA design principles </a:t>
            </a:r>
            <a:endParaRPr lang="es-ES" dirty="0"/>
          </a:p>
        </p:txBody>
      </p:sp>
      <p:sp>
        <p:nvSpPr>
          <p:cNvPr id="3" name="2 Marcador de contenido"/>
          <p:cNvSpPr>
            <a:spLocks noGrp="1"/>
          </p:cNvSpPr>
          <p:nvPr>
            <p:ph idx="1"/>
          </p:nvPr>
        </p:nvSpPr>
        <p:spPr/>
        <p:txBody>
          <a:bodyPr/>
          <a:lstStyle/>
          <a:p>
            <a:pPr lvl="1"/>
            <a:r>
              <a:rPr lang="es-ES_tradnl" dirty="0" smtClean="0"/>
              <a:t>Ability to find the service</a:t>
            </a:r>
          </a:p>
          <a:p>
            <a:pPr lvl="1"/>
            <a:r>
              <a:rPr lang="es-ES_tradnl" dirty="0" smtClean="0"/>
              <a:t>Service </a:t>
            </a:r>
            <a:r>
              <a:rPr lang="es-ES_tradnl" dirty="0" err="1" smtClean="0"/>
              <a:t>Componentization</a:t>
            </a:r>
          </a:p>
          <a:p>
            <a:r>
              <a:rPr lang="es-ES_tradnl" dirty="0"/>
              <a:t>Standard </a:t>
            </a:r>
            <a:r>
              <a:rPr lang="es-ES_tradnl" dirty="0" smtClean="0"/>
              <a:t>service contract </a:t>
            </a:r>
            <a:endParaRPr lang="es-ES_tradnl" dirty="0" smtClean="0"/>
          </a:p>
          <a:p>
            <a:pPr lvl="1"/>
            <a:r>
              <a:rPr lang="es-ES_tradnl" dirty="0" smtClean="0"/>
              <a:t>Services express their purpose and capabilities through a service contract. For example:</a:t>
            </a:r>
          </a:p>
          <a:p>
            <a:pPr lvl="2"/>
            <a:r>
              <a:rPr lang="es-ES_tradnl" dirty="0" smtClean="0"/>
              <a:t>WSDL</a:t>
            </a:r>
          </a:p>
          <a:p>
            <a:pPr lvl="2"/>
            <a:r>
              <a:rPr lang="es-ES_tradnl" dirty="0" smtClean="0"/>
              <a:t>XML Schema</a:t>
            </a:r>
          </a:p>
          <a:p>
            <a:pPr lvl="2"/>
            <a:r>
              <a:rPr lang="es-ES_tradnl" dirty="0" smtClean="0"/>
              <a:t>Description WS-Policy </a:t>
            </a:r>
            <a:endParaRPr lang="es-ES_tradnl" dirty="0" smtClean="0"/>
          </a:p>
          <a:p>
            <a:pPr lvl="1"/>
            <a:r>
              <a:rPr lang="es-ES_tradnl" dirty="0" smtClean="0"/>
              <a:t>This is the most important principle</a:t>
            </a:r>
            <a:endParaRPr lang="es-ES" dirty="0"/>
          </a:p>
        </p:txBody>
      </p:sp>
      <p:sp>
        <p:nvSpPr>
          <p:cNvPr id="5" name="4 Marcador de número de diapositiva"/>
          <p:cNvSpPr>
            <a:spLocks noGrp="1"/>
          </p:cNvSpPr>
          <p:nvPr>
            <p:ph type="sldNum" sz="quarter" idx="12"/>
          </p:nvPr>
        </p:nvSpPr>
        <p:spPr/>
        <p:txBody>
          <a:bodyPr/>
          <a:lstStyle/>
          <a:p>
            <a:fld id="{132FADFE-3B8F-471C-ABF0-DBC7717ECBBC}" type="slidenum">
              <a:rPr lang="es-ES" smtClean="0"/>
              <a:t>25</a:t>
            </a:fld>
            <a:endParaRPr lang="es-ES"/>
          </a:p>
        </p:txBody>
      </p:sp>
      <p:sp>
        <p:nvSpPr>
          <p:cNvPr id="6" name="Marcador de pie de página 3"/>
          <p:cNvSpPr txBox="1">
            <a:spLocks/>
          </p:cNvSpPr>
          <p:nvPr/>
        </p:nvSpPr>
        <p:spPr>
          <a:xfrm>
            <a:off x="838200" y="6336284"/>
            <a:ext cx="4114800" cy="365125"/>
          </a:xfrm>
          <a:prstGeom prst="rect">
            <a:avLst/>
          </a:prstGeom>
        </p:spPr>
        <p:txBody>
          <a:bodyPr vert="horz" lIns="91440" tIns="45720" rIns="91440" bIns="45720" rtlCol="0" anchor="ctr"/>
          <a:lstStyle>
            <a:defPPr>
              <a:defRPr lang="es-E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s-ES" smtClean="0"/>
              <a:t>Intelligent Infrastructure Design for IoT - MiOT UCM</a:t>
            </a:r>
          </a:p>
          <a:p>
            <a:pPr algn="l"/>
            <a:r>
              <a:rPr lang="es-ES" smtClean="0"/>
              <a:t>Antonio Navarro </a:t>
            </a:r>
            <a:endParaRPr lang="es-ES" dirty="0"/>
          </a:p>
        </p:txBody>
      </p:sp>
    </p:spTree>
    <p:extLst>
      <p:ext uri="{BB962C8B-B14F-4D97-AF65-F5344CB8AC3E}">
        <p14:creationId xmlns:p14="http://schemas.microsoft.com/office/powerpoint/2010/main" val="1687363991"/>
      </p:ext>
    </p:extLst>
  </p:cSld>
  <p:clrMapOvr>
    <a:masterClrMapping/>
  </p:clrMapOvr>
  <p:timing>
    <p:tnLst>
      <p:par>
        <p:cTn id="1" dur="indefinite" restart="never" nodeType="tmRoot"/>
      </p:par>
    </p:tnLst>
  </p:timing>
</p:sld>
</file>

<file path=ppt/slides/slide2619.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a:t>SOA design principles </a:t>
            </a:r>
            <a:endParaRPr lang="es-ES" dirty="0"/>
          </a:p>
        </p:txBody>
      </p:sp>
      <p:sp>
        <p:nvSpPr>
          <p:cNvPr id="3" name="2 Marcador de contenido"/>
          <p:cNvSpPr>
            <a:spLocks noGrp="1"/>
          </p:cNvSpPr>
          <p:nvPr>
            <p:ph idx="1"/>
          </p:nvPr>
        </p:nvSpPr>
        <p:spPr/>
        <p:txBody>
          <a:bodyPr>
            <a:normAutofit lnSpcReduction="10000"/>
          </a:bodyPr>
          <a:lstStyle/>
          <a:p>
            <a:r>
              <a:rPr lang="es-ES_tradnl" dirty="0" smtClean="0"/>
              <a:t>Low coupling of services</a:t>
            </a:r>
          </a:p>
          <a:p>
            <a:pPr lvl="1"/>
            <a:r>
              <a:rPr lang="es-ES_tradnl" dirty="0" smtClean="0"/>
              <a:t>Coupling is the level of connection or relationship between two elements.</a:t>
            </a:r>
          </a:p>
          <a:p>
            <a:pPr lvl="1"/>
            <a:r>
              <a:rPr lang="es-ES_tradnl" dirty="0" smtClean="0"/>
              <a:t>Low coupling of services promotes no dependency between services, nor access to service implementations by jumping their interface.</a:t>
            </a:r>
          </a:p>
          <a:p>
            <a:r>
              <a:rPr lang="es-ES_tradnl" dirty="0" smtClean="0"/>
              <a:t>Service abstraction</a:t>
            </a:r>
          </a:p>
          <a:p>
            <a:pPr lvl="1"/>
            <a:r>
              <a:rPr lang="es-ES_tradnl" dirty="0" smtClean="0"/>
              <a:t>This principle promotes concealing as many details of the service implementation as possible.</a:t>
            </a:r>
          </a:p>
          <a:p>
            <a:pPr lvl="1"/>
            <a:r>
              <a:rPr lang="es-ES_tradnl" dirty="0" smtClean="0"/>
              <a:t>In other words, it promotes minimal and abstract interfaces</a:t>
            </a:r>
          </a:p>
        </p:txBody>
      </p:sp>
      <p:sp>
        <p:nvSpPr>
          <p:cNvPr id="5" name="4 Marcador de número de diapositiva"/>
          <p:cNvSpPr>
            <a:spLocks noGrp="1"/>
          </p:cNvSpPr>
          <p:nvPr>
            <p:ph type="sldNum" sz="quarter" idx="12"/>
          </p:nvPr>
        </p:nvSpPr>
        <p:spPr/>
        <p:txBody>
          <a:bodyPr/>
          <a:lstStyle/>
          <a:p>
            <a:fld id="{132FADFE-3B8F-471C-ABF0-DBC7717ECBBC}" type="slidenum">
              <a:rPr lang="es-ES" smtClean="0"/>
              <a:t>26</a:t>
            </a:fld>
            <a:endParaRPr lang="es-ES"/>
          </a:p>
        </p:txBody>
      </p:sp>
      <p:sp>
        <p:nvSpPr>
          <p:cNvPr id="6" name="Marcador de pie de página 3"/>
          <p:cNvSpPr txBox="1">
            <a:spLocks/>
          </p:cNvSpPr>
          <p:nvPr/>
        </p:nvSpPr>
        <p:spPr>
          <a:xfrm>
            <a:off x="838200" y="6336284"/>
            <a:ext cx="4114800" cy="365125"/>
          </a:xfrm>
          <a:prstGeom prst="rect">
            <a:avLst/>
          </a:prstGeom>
        </p:spPr>
        <p:txBody>
          <a:bodyPr vert="horz" lIns="91440" tIns="45720" rIns="91440" bIns="45720" rtlCol="0" anchor="ctr"/>
          <a:lstStyle>
            <a:defPPr>
              <a:defRPr lang="es-E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s-ES" smtClean="0"/>
              <a:t>Intelligent Infrastructure Design for IoT - MiOT UCM</a:t>
            </a:r>
          </a:p>
          <a:p>
            <a:pPr algn="l"/>
            <a:r>
              <a:rPr lang="es-ES" smtClean="0"/>
              <a:t>Antonio Navarro </a:t>
            </a:r>
            <a:endParaRPr lang="es-ES" dirty="0"/>
          </a:p>
        </p:txBody>
      </p:sp>
    </p:spTree>
    <p:extLst>
      <p:ext uri="{BB962C8B-B14F-4D97-AF65-F5344CB8AC3E}">
        <p14:creationId xmlns:p14="http://schemas.microsoft.com/office/powerpoint/2010/main" val="259115360"/>
      </p:ext>
    </p:extLst>
  </p:cSld>
  <p:clrMapOvr>
    <a:masterClrMapping/>
  </p:clrMapOvr>
  <p:timing>
    <p:tnLst>
      <p:par>
        <p:cTn id="1" dur="indefinite" restart="never" nodeType="tmRoot"/>
      </p:par>
    </p:tnLst>
  </p:timing>
</p:sld>
</file>

<file path=ppt/slides/slide2751.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a:t>SOA design principles </a:t>
            </a:r>
            <a:endParaRPr lang="es-ES" dirty="0"/>
          </a:p>
        </p:txBody>
      </p:sp>
      <p:sp>
        <p:nvSpPr>
          <p:cNvPr id="3" name="2 Marcador de contenido"/>
          <p:cNvSpPr>
            <a:spLocks noGrp="1"/>
          </p:cNvSpPr>
          <p:nvPr>
            <p:ph idx="1"/>
          </p:nvPr>
        </p:nvSpPr>
        <p:spPr/>
        <p:txBody>
          <a:bodyPr/>
          <a:lstStyle/>
          <a:p>
            <a:r>
              <a:rPr lang="es-ES_tradnl" dirty="0" smtClean="0"/>
              <a:t>Reusability of services</a:t>
            </a:r>
          </a:p>
          <a:p>
            <a:pPr lvl="1"/>
            <a:r>
              <a:rPr lang="es-ES_tradnl" dirty="0" smtClean="0"/>
              <a:t>This principle promotes the positioning of services as business resources independent of specific functional contexts.</a:t>
            </a:r>
          </a:p>
          <a:p>
            <a:pPr lvl="1"/>
            <a:r>
              <a:rPr lang="es-ES_tradnl" dirty="0" smtClean="0"/>
              <a:t>Thus, the services are useful for more than one purpose</a:t>
            </a:r>
          </a:p>
          <a:p>
            <a:r>
              <a:rPr lang="es-ES_tradnl" dirty="0"/>
              <a:t>Autonomy of services</a:t>
            </a:r>
          </a:p>
          <a:p>
            <a:pPr lvl="1"/>
            <a:r>
              <a:rPr lang="es-ES_tradnl" dirty="0"/>
              <a:t>This principle determines that services must be able to perform their functionality consistently and reliably.</a:t>
            </a:r>
          </a:p>
          <a:p>
            <a:pPr lvl="1"/>
            <a:r>
              <a:rPr lang="es-ES_tradnl" dirty="0"/>
              <a:t>For this, the implementation of such services must have a significant degree of control over its environment and resources.</a:t>
            </a:r>
          </a:p>
          <a:p>
            <a:pPr lvl="1"/>
            <a:endParaRPr lang="es-ES_tradnl" dirty="0" smtClean="0"/>
          </a:p>
          <a:p>
            <a:pPr marL="457200" lvl="1" indent="0">
              <a:buNone/>
            </a:pPr>
            <a:endParaRPr lang="es-ES" dirty="0"/>
          </a:p>
        </p:txBody>
      </p:sp>
      <p:sp>
        <p:nvSpPr>
          <p:cNvPr id="5" name="4 Marcador de número de diapositiva"/>
          <p:cNvSpPr>
            <a:spLocks noGrp="1"/>
          </p:cNvSpPr>
          <p:nvPr>
            <p:ph type="sldNum" sz="quarter" idx="12"/>
          </p:nvPr>
        </p:nvSpPr>
        <p:spPr/>
        <p:txBody>
          <a:bodyPr/>
          <a:lstStyle/>
          <a:p>
            <a:fld id="{132FADFE-3B8F-471C-ABF0-DBC7717ECBBC}" type="slidenum">
              <a:rPr lang="es-ES" smtClean="0"/>
              <a:t>27</a:t>
            </a:fld>
            <a:endParaRPr lang="es-ES"/>
          </a:p>
        </p:txBody>
      </p:sp>
      <p:sp>
        <p:nvSpPr>
          <p:cNvPr id="6" name="Marcador de pie de página 3"/>
          <p:cNvSpPr txBox="1">
            <a:spLocks/>
          </p:cNvSpPr>
          <p:nvPr/>
        </p:nvSpPr>
        <p:spPr>
          <a:xfrm>
            <a:off x="838200" y="6336284"/>
            <a:ext cx="4114800" cy="365125"/>
          </a:xfrm>
          <a:prstGeom prst="rect">
            <a:avLst/>
          </a:prstGeom>
        </p:spPr>
        <p:txBody>
          <a:bodyPr vert="horz" lIns="91440" tIns="45720" rIns="91440" bIns="45720" rtlCol="0" anchor="ctr"/>
          <a:lstStyle>
            <a:defPPr>
              <a:defRPr lang="es-E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s-ES" smtClean="0"/>
              <a:t>Intelligent Infrastructure Design for IoT - MiOT UCM</a:t>
            </a:r>
          </a:p>
          <a:p>
            <a:pPr algn="l"/>
            <a:r>
              <a:rPr lang="es-ES" smtClean="0"/>
              <a:t>Antonio Navarro </a:t>
            </a:r>
            <a:endParaRPr lang="es-ES" dirty="0"/>
          </a:p>
        </p:txBody>
      </p:sp>
    </p:spTree>
    <p:extLst>
      <p:ext uri="{BB962C8B-B14F-4D97-AF65-F5344CB8AC3E}">
        <p14:creationId xmlns:p14="http://schemas.microsoft.com/office/powerpoint/2010/main" val="652440507"/>
      </p:ext>
    </p:extLst>
  </p:cSld>
  <p:clrMapOvr>
    <a:masterClrMapping/>
  </p:clrMapOvr>
  <p:timing>
    <p:tnLst>
      <p:par>
        <p:cTn id="1" dur="indefinite" restart="never" nodeType="tmRoot"/>
      </p:par>
    </p:tnLst>
  </p:timing>
</p:sld>
</file>

<file path=ppt/slides/slide2876.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a:t>SOA design principles </a:t>
            </a:r>
            <a:endParaRPr lang="es-ES" dirty="0"/>
          </a:p>
        </p:txBody>
      </p:sp>
      <p:sp>
        <p:nvSpPr>
          <p:cNvPr id="3" name="2 Marcador de contenido"/>
          <p:cNvSpPr>
            <a:spLocks noGrp="1"/>
          </p:cNvSpPr>
          <p:nvPr>
            <p:ph idx="1"/>
          </p:nvPr>
        </p:nvSpPr>
        <p:spPr/>
        <p:txBody>
          <a:bodyPr/>
          <a:lstStyle/>
          <a:p>
            <a:r>
              <a:rPr lang="es-ES_tradnl" dirty="0" smtClean="0"/>
              <a:t>Stateless services</a:t>
            </a:r>
          </a:p>
          <a:p>
            <a:pPr lvl="1"/>
            <a:r>
              <a:rPr lang="es-ES_tradnl" dirty="0" smtClean="0"/>
              <a:t>Managing excessive status information can compromise the availability of a service and limit its potential for scale.</a:t>
            </a:r>
          </a:p>
          <a:p>
            <a:pPr lvl="1"/>
            <a:r>
              <a:rPr lang="es-ES_tradnl" dirty="0" smtClean="0"/>
              <a:t>Therefore, the services should only have status in very specific and determined cases. </a:t>
            </a:r>
            <a:endParaRPr lang="es-ES" dirty="0"/>
          </a:p>
        </p:txBody>
      </p:sp>
      <p:sp>
        <p:nvSpPr>
          <p:cNvPr id="5" name="4 Marcador de número de diapositiva"/>
          <p:cNvSpPr>
            <a:spLocks noGrp="1"/>
          </p:cNvSpPr>
          <p:nvPr>
            <p:ph type="sldNum" sz="quarter" idx="12"/>
          </p:nvPr>
        </p:nvSpPr>
        <p:spPr/>
        <p:txBody>
          <a:bodyPr/>
          <a:lstStyle/>
          <a:p>
            <a:fld id="{132FADFE-3B8F-471C-ABF0-DBC7717ECBBC}" type="slidenum">
              <a:rPr lang="es-ES" smtClean="0"/>
              <a:t>28</a:t>
            </a:fld>
            <a:endParaRPr lang="es-ES"/>
          </a:p>
        </p:txBody>
      </p:sp>
      <p:sp>
        <p:nvSpPr>
          <p:cNvPr id="6" name="Marcador de pie de página 3"/>
          <p:cNvSpPr txBox="1">
            <a:spLocks/>
          </p:cNvSpPr>
          <p:nvPr/>
        </p:nvSpPr>
        <p:spPr>
          <a:xfrm>
            <a:off x="838200" y="6336284"/>
            <a:ext cx="4114800" cy="365125"/>
          </a:xfrm>
          <a:prstGeom prst="rect">
            <a:avLst/>
          </a:prstGeom>
        </p:spPr>
        <p:txBody>
          <a:bodyPr vert="horz" lIns="91440" tIns="45720" rIns="91440" bIns="45720" rtlCol="0" anchor="ctr"/>
          <a:lstStyle>
            <a:defPPr>
              <a:defRPr lang="es-E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s-ES" smtClean="0"/>
              <a:t>Intelligent Infrastructure Design for IoT - MiOT UCM</a:t>
            </a:r>
          </a:p>
          <a:p>
            <a:pPr algn="l"/>
            <a:r>
              <a:rPr lang="es-ES" smtClean="0"/>
              <a:t>Antonio Navarro </a:t>
            </a:r>
            <a:endParaRPr lang="es-ES" dirty="0"/>
          </a:p>
        </p:txBody>
      </p:sp>
    </p:spTree>
    <p:extLst>
      <p:ext uri="{BB962C8B-B14F-4D97-AF65-F5344CB8AC3E}">
        <p14:creationId xmlns:p14="http://schemas.microsoft.com/office/powerpoint/2010/main" val="1401540120"/>
      </p:ext>
    </p:extLst>
  </p:cSld>
  <p:clrMapOvr>
    <a:masterClrMapping/>
  </p:clrMapOvr>
  <p:timing>
    <p:tnLst>
      <p:par>
        <p:cTn id="1" dur="indefinite" restart="never" nodeType="tmRoot"/>
      </p:par>
    </p:tnLst>
  </p:timing>
</p:sld>
</file>

<file path=ppt/slides/slide2920.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a:t>SOA design principles </a:t>
            </a:r>
            <a:endParaRPr lang="es-ES" dirty="0"/>
          </a:p>
        </p:txBody>
      </p:sp>
      <p:sp>
        <p:nvSpPr>
          <p:cNvPr id="3" name="2 Marcador de contenido"/>
          <p:cNvSpPr>
            <a:spLocks noGrp="1"/>
          </p:cNvSpPr>
          <p:nvPr>
            <p:ph idx="1"/>
          </p:nvPr>
        </p:nvSpPr>
        <p:spPr>
          <a:xfrm>
            <a:off x="838200" y="1600200"/>
            <a:ext cx="9722296" cy="4709120"/>
          </a:xfrm>
        </p:spPr>
        <p:txBody>
          <a:bodyPr>
            <a:normAutofit/>
          </a:bodyPr>
          <a:lstStyle/>
          <a:p>
            <a:r>
              <a:rPr lang="es-ES_tradnl" dirty="0" smtClean="0"/>
              <a:t>Ability to find services</a:t>
            </a:r>
          </a:p>
          <a:p>
            <a:pPr lvl="1"/>
            <a:r>
              <a:rPr lang="es-ES_tradnl" dirty="0" smtClean="0"/>
              <a:t>To increase ROI and leverage services, services should make clear what their functionality is:</a:t>
            </a:r>
          </a:p>
          <a:p>
            <a:pPr lvl="2"/>
            <a:r>
              <a:rPr lang="es-ES_tradnl" dirty="0" smtClean="0"/>
              <a:t>Purpose</a:t>
            </a:r>
          </a:p>
          <a:p>
            <a:pPr lvl="2"/>
            <a:r>
              <a:rPr lang="es-ES_tradnl" dirty="0" smtClean="0"/>
              <a:t>Capabilities</a:t>
            </a:r>
          </a:p>
          <a:p>
            <a:pPr lvl="2"/>
            <a:r>
              <a:rPr lang="es-ES_tradnl" dirty="0" smtClean="0"/>
              <a:t>Resource constraints</a:t>
            </a:r>
          </a:p>
          <a:p>
            <a:pPr lvl="1"/>
            <a:r>
              <a:rPr lang="es-ES_tradnl" dirty="0" smtClean="0"/>
              <a:t>Such functionality should be made clear regardless of the existence of mechanisms such as </a:t>
            </a:r>
            <a:r>
              <a:rPr lang="es-ES_tradnl" dirty="0" smtClean="0"/>
              <a:t>service </a:t>
            </a:r>
            <a:r>
              <a:rPr lang="es-ES_tradnl" dirty="0" smtClean="0"/>
              <a:t>registries. </a:t>
            </a:r>
            <a:endParaRPr lang="es-ES" dirty="0"/>
          </a:p>
        </p:txBody>
      </p:sp>
      <p:sp>
        <p:nvSpPr>
          <p:cNvPr id="5" name="4 Marcador de número de diapositiva"/>
          <p:cNvSpPr>
            <a:spLocks noGrp="1"/>
          </p:cNvSpPr>
          <p:nvPr>
            <p:ph type="sldNum" sz="quarter" idx="12"/>
          </p:nvPr>
        </p:nvSpPr>
        <p:spPr/>
        <p:txBody>
          <a:bodyPr/>
          <a:lstStyle/>
          <a:p>
            <a:fld id="{132FADFE-3B8F-471C-ABF0-DBC7717ECBBC}" type="slidenum">
              <a:rPr lang="es-ES" smtClean="0"/>
              <a:t>29</a:t>
            </a:fld>
            <a:endParaRPr lang="es-ES"/>
          </a:p>
        </p:txBody>
      </p:sp>
      <p:sp>
        <p:nvSpPr>
          <p:cNvPr id="6" name="Marcador de pie de página 3"/>
          <p:cNvSpPr txBox="1">
            <a:spLocks/>
          </p:cNvSpPr>
          <p:nvPr/>
        </p:nvSpPr>
        <p:spPr>
          <a:xfrm>
            <a:off x="838200" y="6336284"/>
            <a:ext cx="4114800" cy="365125"/>
          </a:xfrm>
          <a:prstGeom prst="rect">
            <a:avLst/>
          </a:prstGeom>
        </p:spPr>
        <p:txBody>
          <a:bodyPr vert="horz" lIns="91440" tIns="45720" rIns="91440" bIns="45720" rtlCol="0" anchor="ctr"/>
          <a:lstStyle>
            <a:defPPr>
              <a:defRPr lang="es-E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s-ES" smtClean="0"/>
              <a:t>Intelligent Infrastructure Design for IoT - MiOT UCM</a:t>
            </a:r>
          </a:p>
          <a:p>
            <a:pPr algn="l"/>
            <a:r>
              <a:rPr lang="es-ES" smtClean="0"/>
              <a:t>Antonio Navarro </a:t>
            </a:r>
            <a:endParaRPr lang="es-ES" dirty="0"/>
          </a:p>
        </p:txBody>
      </p:sp>
    </p:spTree>
    <p:extLst>
      <p:ext uri="{BB962C8B-B14F-4D97-AF65-F5344CB8AC3E}">
        <p14:creationId xmlns:p14="http://schemas.microsoft.com/office/powerpoint/2010/main" val="1604827925"/>
      </p:ext>
    </p:extLst>
  </p:cSld>
  <p:clrMapOvr>
    <a:masterClrMapping/>
  </p:clrMapOvr>
  <p:timing>
    <p:tnLst>
      <p:par>
        <p:cTn id="1" dur="indefinite" restart="never" nodeType="tmRoot"/>
      </p:par>
    </p:tnLst>
  </p:timing>
</p:sld>
</file>

<file path=ppt/slides/slide3056.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a:t>SOA design principles </a:t>
            </a:r>
            <a:endParaRPr lang="es-ES" dirty="0"/>
          </a:p>
        </p:txBody>
      </p:sp>
      <p:sp>
        <p:nvSpPr>
          <p:cNvPr id="3" name="2 Marcador de contenido"/>
          <p:cNvSpPr>
            <a:spLocks noGrp="1"/>
          </p:cNvSpPr>
          <p:nvPr>
            <p:ph idx="1"/>
          </p:nvPr>
        </p:nvSpPr>
        <p:spPr/>
        <p:txBody>
          <a:bodyPr/>
          <a:lstStyle/>
          <a:p>
            <a:r>
              <a:rPr lang="es-ES_tradnl" dirty="0" smtClean="0"/>
              <a:t>Ability to compose services</a:t>
            </a:r>
          </a:p>
          <a:p>
            <a:pPr lvl="1"/>
            <a:r>
              <a:rPr lang="es-ES_tradnl" dirty="0" smtClean="0"/>
              <a:t>As the sophistication of SOA solutions grows, so does the complexity of service composition configurations.</a:t>
            </a:r>
          </a:p>
          <a:p>
            <a:pPr lvl="1"/>
            <a:r>
              <a:rPr lang="es-ES_tradnl" dirty="0" smtClean="0"/>
              <a:t>Therefore, the ability to compose services is essential in advanced applications. </a:t>
            </a:r>
            <a:endParaRPr lang="es-ES" dirty="0"/>
          </a:p>
        </p:txBody>
      </p:sp>
      <p:sp>
        <p:nvSpPr>
          <p:cNvPr id="5" name="4 Marcador de número de diapositiva"/>
          <p:cNvSpPr>
            <a:spLocks noGrp="1"/>
          </p:cNvSpPr>
          <p:nvPr>
            <p:ph type="sldNum" sz="quarter" idx="12"/>
          </p:nvPr>
        </p:nvSpPr>
        <p:spPr/>
        <p:txBody>
          <a:bodyPr/>
          <a:lstStyle/>
          <a:p>
            <a:fld id="{132FADFE-3B8F-471C-ABF0-DBC7717ECBBC}" type="slidenum">
              <a:rPr lang="es-ES" smtClean="0"/>
              <a:t>30</a:t>
            </a:fld>
            <a:endParaRPr lang="es-ES"/>
          </a:p>
        </p:txBody>
      </p:sp>
      <p:sp>
        <p:nvSpPr>
          <p:cNvPr id="6" name="Marcador de pie de página 3"/>
          <p:cNvSpPr txBox="1">
            <a:spLocks/>
          </p:cNvSpPr>
          <p:nvPr/>
        </p:nvSpPr>
        <p:spPr>
          <a:xfrm>
            <a:off x="838200" y="6336284"/>
            <a:ext cx="4114800" cy="365125"/>
          </a:xfrm>
          <a:prstGeom prst="rect">
            <a:avLst/>
          </a:prstGeom>
        </p:spPr>
        <p:txBody>
          <a:bodyPr vert="horz" lIns="91440" tIns="45720" rIns="91440" bIns="45720" rtlCol="0" anchor="ctr"/>
          <a:lstStyle>
            <a:defPPr>
              <a:defRPr lang="es-E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s-ES" smtClean="0"/>
              <a:t>Intelligent Infrastructure Design for IoT - MiOT UCM</a:t>
            </a:r>
          </a:p>
          <a:p>
            <a:pPr algn="l"/>
            <a:r>
              <a:rPr lang="es-ES" smtClean="0"/>
              <a:t>Antonio Navarro </a:t>
            </a:r>
            <a:endParaRPr lang="es-ES" dirty="0"/>
          </a:p>
        </p:txBody>
      </p:sp>
    </p:spTree>
    <p:extLst>
      <p:ext uri="{BB962C8B-B14F-4D97-AF65-F5344CB8AC3E}">
        <p14:creationId xmlns:p14="http://schemas.microsoft.com/office/powerpoint/2010/main" val="2863713863"/>
      </p:ext>
    </p:extLst>
  </p:cSld>
  <p:clrMapOvr>
    <a:masterClrMapping/>
  </p:clrMapOvr>
  <p:timing>
    <p:tnLst>
      <p:par>
        <p:cTn id="1" dur="indefinite" restart="never" nodeType="tmRoot"/>
      </p:par>
    </p:tnLst>
  </p:timing>
</p:sld>
</file>

<file path=ppt/slides/slide319.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a:t>SOA design principles </a:t>
            </a:r>
            <a:endParaRPr lang="es-ES" dirty="0"/>
          </a:p>
        </p:txBody>
      </p:sp>
      <p:sp>
        <p:nvSpPr>
          <p:cNvPr id="3" name="2 Marcador de contenido"/>
          <p:cNvSpPr>
            <a:spLocks noGrp="1"/>
          </p:cNvSpPr>
          <p:nvPr>
            <p:ph idx="1"/>
          </p:nvPr>
        </p:nvSpPr>
        <p:spPr/>
        <p:txBody>
          <a:bodyPr/>
          <a:lstStyle/>
          <a:p>
            <a:r>
              <a:rPr lang="es-ES_tradnl" dirty="0" smtClean="0"/>
              <a:t>The above principles lack the concept of </a:t>
            </a:r>
            <a:r>
              <a:rPr lang="es-ES_tradnl" i="1" dirty="0" smtClean="0"/>
              <a:t>interoperability. </a:t>
            </a:r>
            <a:r>
              <a:rPr lang="es-ES_tradnl" dirty="0" smtClean="0"/>
              <a:t/>
            </a:r>
            <a:endParaRPr lang="es-ES_tradnl" dirty="0" smtClean="0"/>
          </a:p>
          <a:p>
            <a:r>
              <a:rPr lang="es-ES_tradnl" dirty="0" smtClean="0"/>
              <a:t>It has not been made explicit, as it is assumed to be a fundamental requirement of SOA and each of the above principles. </a:t>
            </a:r>
            <a:endParaRPr lang="es-ES" dirty="0"/>
          </a:p>
        </p:txBody>
      </p:sp>
      <p:sp>
        <p:nvSpPr>
          <p:cNvPr id="5" name="4 Marcador de número de diapositiva"/>
          <p:cNvSpPr>
            <a:spLocks noGrp="1"/>
          </p:cNvSpPr>
          <p:nvPr>
            <p:ph type="sldNum" sz="quarter" idx="12"/>
          </p:nvPr>
        </p:nvSpPr>
        <p:spPr/>
        <p:txBody>
          <a:bodyPr/>
          <a:lstStyle/>
          <a:p>
            <a:fld id="{132FADFE-3B8F-471C-ABF0-DBC7717ECBBC}" type="slidenum">
              <a:rPr lang="es-ES" smtClean="0"/>
              <a:t>31</a:t>
            </a:fld>
            <a:endParaRPr lang="es-ES"/>
          </a:p>
        </p:txBody>
      </p:sp>
      <p:sp>
        <p:nvSpPr>
          <p:cNvPr id="6" name="Marcador de pie de página 3"/>
          <p:cNvSpPr txBox="1">
            <a:spLocks/>
          </p:cNvSpPr>
          <p:nvPr/>
        </p:nvSpPr>
        <p:spPr>
          <a:xfrm>
            <a:off x="838200" y="6336284"/>
            <a:ext cx="4114800" cy="365125"/>
          </a:xfrm>
          <a:prstGeom prst="rect">
            <a:avLst/>
          </a:prstGeom>
        </p:spPr>
        <p:txBody>
          <a:bodyPr vert="horz" lIns="91440" tIns="45720" rIns="91440" bIns="45720" rtlCol="0" anchor="ctr"/>
          <a:lstStyle>
            <a:defPPr>
              <a:defRPr lang="es-E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s-ES" smtClean="0"/>
              <a:t>Intelligent Infrastructure Design for IoT - MiOT UCM</a:t>
            </a:r>
          </a:p>
          <a:p>
            <a:pPr algn="l"/>
            <a:r>
              <a:rPr lang="es-ES" smtClean="0"/>
              <a:t>Antonio Navarro </a:t>
            </a:r>
            <a:endParaRPr lang="es-ES" dirty="0"/>
          </a:p>
        </p:txBody>
      </p:sp>
    </p:spTree>
    <p:extLst>
      <p:ext uri="{BB962C8B-B14F-4D97-AF65-F5344CB8AC3E}">
        <p14:creationId xmlns:p14="http://schemas.microsoft.com/office/powerpoint/2010/main" val="2697931905"/>
      </p:ext>
    </p:extLst>
  </p:cSld>
  <p:clrMapOvr>
    <a:masterClrMapping/>
  </p:clrMapOvr>
  <p:timing>
    <p:tnLst>
      <p:par>
        <p:cTn id="1" dur="indefinite" restart="never" nodeType="tmRoot"/>
      </p:par>
    </p:tnLst>
  </p:timing>
</p:sld>
</file>

<file path=ppt/slides/slide3236.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a:t>SOA design principles </a:t>
            </a:r>
            <a:endParaRPr lang="es-ES" dirty="0"/>
          </a:p>
        </p:txBody>
      </p:sp>
      <p:sp>
        <p:nvSpPr>
          <p:cNvPr id="3" name="2 Marcador de contenido"/>
          <p:cNvSpPr>
            <a:spLocks noGrp="1"/>
          </p:cNvSpPr>
          <p:nvPr>
            <p:ph idx="1"/>
          </p:nvPr>
        </p:nvSpPr>
        <p:spPr/>
        <p:txBody>
          <a:bodyPr>
            <a:normAutofit/>
          </a:bodyPr>
          <a:lstStyle/>
          <a:p>
            <a:r>
              <a:rPr lang="es-ES_tradnl" dirty="0" smtClean="0"/>
              <a:t>Consistent application of these eight design principles produces designs with:</a:t>
            </a:r>
          </a:p>
          <a:p>
            <a:pPr lvl="1"/>
            <a:r>
              <a:rPr lang="es-ES_tradnl" dirty="0" smtClean="0"/>
              <a:t>Improved consistency in the representation of functionality and data</a:t>
            </a:r>
          </a:p>
          <a:p>
            <a:pPr lvl="1"/>
            <a:r>
              <a:rPr lang="es-ES_tradnl" dirty="0" smtClean="0"/>
              <a:t>Reduced dependencies between logical solution units</a:t>
            </a:r>
          </a:p>
          <a:p>
            <a:pPr lvl="1"/>
            <a:r>
              <a:rPr lang="es-ES_tradnl" dirty="0" smtClean="0"/>
              <a:t>Reduced knowledge of logic design and its implementation</a:t>
            </a:r>
          </a:p>
          <a:p>
            <a:pPr lvl="1"/>
            <a:r>
              <a:rPr lang="es-ES_tradnl" dirty="0" smtClean="0"/>
              <a:t>Increased ability to reuse a logical solution element for multiple purposes </a:t>
            </a:r>
            <a:endParaRPr lang="es-ES" dirty="0"/>
          </a:p>
        </p:txBody>
      </p:sp>
      <p:sp>
        <p:nvSpPr>
          <p:cNvPr id="5" name="4 Marcador de número de diapositiva"/>
          <p:cNvSpPr>
            <a:spLocks noGrp="1"/>
          </p:cNvSpPr>
          <p:nvPr>
            <p:ph type="sldNum" sz="quarter" idx="12"/>
          </p:nvPr>
        </p:nvSpPr>
        <p:spPr/>
        <p:txBody>
          <a:bodyPr/>
          <a:lstStyle/>
          <a:p>
            <a:fld id="{132FADFE-3B8F-471C-ABF0-DBC7717ECBBC}" type="slidenum">
              <a:rPr lang="es-ES" smtClean="0"/>
              <a:t>32</a:t>
            </a:fld>
            <a:endParaRPr lang="es-ES"/>
          </a:p>
        </p:txBody>
      </p:sp>
      <p:sp>
        <p:nvSpPr>
          <p:cNvPr id="6" name="Marcador de pie de página 3"/>
          <p:cNvSpPr txBox="1">
            <a:spLocks/>
          </p:cNvSpPr>
          <p:nvPr/>
        </p:nvSpPr>
        <p:spPr>
          <a:xfrm>
            <a:off x="838200" y="6336284"/>
            <a:ext cx="4114800" cy="365125"/>
          </a:xfrm>
          <a:prstGeom prst="rect">
            <a:avLst/>
          </a:prstGeom>
        </p:spPr>
        <p:txBody>
          <a:bodyPr vert="horz" lIns="91440" tIns="45720" rIns="91440" bIns="45720" rtlCol="0" anchor="ctr"/>
          <a:lstStyle>
            <a:defPPr>
              <a:defRPr lang="es-E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s-ES" smtClean="0"/>
              <a:t>Intelligent Infrastructure Design for IoT - MiOT UCM</a:t>
            </a:r>
          </a:p>
          <a:p>
            <a:pPr algn="l"/>
            <a:r>
              <a:rPr lang="es-ES" smtClean="0"/>
              <a:t>Antonio Navarro </a:t>
            </a:r>
            <a:endParaRPr lang="es-ES" dirty="0"/>
          </a:p>
        </p:txBody>
      </p:sp>
    </p:spTree>
    <p:extLst>
      <p:ext uri="{BB962C8B-B14F-4D97-AF65-F5344CB8AC3E}">
        <p14:creationId xmlns:p14="http://schemas.microsoft.com/office/powerpoint/2010/main" val="469527917"/>
      </p:ext>
    </p:extLst>
  </p:cSld>
  <p:clrMapOvr>
    <a:masterClrMapping/>
  </p:clrMapOvr>
  <p:timing>
    <p:tnLst>
      <p:par>
        <p:cTn id="1" dur="indefinite" restart="never" nodeType="tmRoot"/>
      </p:par>
    </p:tnLst>
  </p:timing>
</p:sld>
</file>

<file path=ppt/slides/slide3369.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a:t>SOA design principles </a:t>
            </a:r>
            <a:endParaRPr lang="es-ES" dirty="0"/>
          </a:p>
        </p:txBody>
      </p:sp>
      <p:sp>
        <p:nvSpPr>
          <p:cNvPr id="3" name="2 Marcador de contenido"/>
          <p:cNvSpPr>
            <a:spLocks noGrp="1"/>
          </p:cNvSpPr>
          <p:nvPr>
            <p:ph idx="1"/>
          </p:nvPr>
        </p:nvSpPr>
        <p:spPr/>
        <p:txBody>
          <a:bodyPr/>
          <a:lstStyle/>
          <a:p>
            <a:pPr lvl="1"/>
            <a:r>
              <a:rPr lang="es-ES_tradnl" dirty="0" smtClean="0"/>
              <a:t>Increased opportunity to combine logical solution units in different configurations</a:t>
            </a:r>
          </a:p>
          <a:p>
            <a:pPr lvl="1"/>
            <a:r>
              <a:rPr lang="es-ES_tradnl" dirty="0" smtClean="0"/>
              <a:t>Higher level of behavioral prediction</a:t>
            </a:r>
          </a:p>
          <a:p>
            <a:pPr lvl="1"/>
            <a:r>
              <a:rPr lang="es-ES_tradnl" dirty="0" smtClean="0"/>
              <a:t>Increased availability and scalability</a:t>
            </a:r>
          </a:p>
          <a:p>
            <a:pPr lvl="1"/>
            <a:r>
              <a:rPr lang="es-ES_tradnl" dirty="0" smtClean="0"/>
              <a:t>Increased knowledge of available logical solutions </a:t>
            </a:r>
            <a:endParaRPr lang="es-ES" dirty="0"/>
          </a:p>
        </p:txBody>
      </p:sp>
      <p:sp>
        <p:nvSpPr>
          <p:cNvPr id="5" name="4 Marcador de número de diapositiva"/>
          <p:cNvSpPr>
            <a:spLocks noGrp="1"/>
          </p:cNvSpPr>
          <p:nvPr>
            <p:ph type="sldNum" sz="quarter" idx="12"/>
          </p:nvPr>
        </p:nvSpPr>
        <p:spPr/>
        <p:txBody>
          <a:bodyPr/>
          <a:lstStyle/>
          <a:p>
            <a:fld id="{132FADFE-3B8F-471C-ABF0-DBC7717ECBBC}" type="slidenum">
              <a:rPr lang="es-ES" smtClean="0"/>
              <a:t>33</a:t>
            </a:fld>
            <a:endParaRPr lang="es-ES"/>
          </a:p>
        </p:txBody>
      </p:sp>
      <p:sp>
        <p:nvSpPr>
          <p:cNvPr id="6" name="Marcador de pie de página 3"/>
          <p:cNvSpPr txBox="1">
            <a:spLocks/>
          </p:cNvSpPr>
          <p:nvPr/>
        </p:nvSpPr>
        <p:spPr>
          <a:xfrm>
            <a:off x="838200" y="6336284"/>
            <a:ext cx="4114800" cy="365125"/>
          </a:xfrm>
          <a:prstGeom prst="rect">
            <a:avLst/>
          </a:prstGeom>
        </p:spPr>
        <p:txBody>
          <a:bodyPr vert="horz" lIns="91440" tIns="45720" rIns="91440" bIns="45720" rtlCol="0" anchor="ctr"/>
          <a:lstStyle>
            <a:defPPr>
              <a:defRPr lang="es-E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s-ES" smtClean="0"/>
              <a:t>Intelligent Infrastructure Design for IoT - MiOT UCM</a:t>
            </a:r>
          </a:p>
          <a:p>
            <a:pPr algn="l"/>
            <a:r>
              <a:rPr lang="es-ES" smtClean="0"/>
              <a:t>Antonio Navarro </a:t>
            </a:r>
            <a:endParaRPr lang="es-ES" dirty="0"/>
          </a:p>
        </p:txBody>
      </p:sp>
    </p:spTree>
    <p:extLst>
      <p:ext uri="{BB962C8B-B14F-4D97-AF65-F5344CB8AC3E}">
        <p14:creationId xmlns:p14="http://schemas.microsoft.com/office/powerpoint/2010/main" val="2809472610"/>
      </p:ext>
    </p:extLst>
  </p:cSld>
  <p:clrMapOvr>
    <a:masterClrMapping/>
  </p:clrMapOvr>
  <p:timing>
    <p:tnLst>
      <p:par>
        <p:cTn id="1" dur="indefinite" restart="never" nodeType="tmRoot"/>
      </p:par>
    </p:tnLst>
  </p:timing>
</p:sld>
</file>

<file path=ppt/slides/slide3421.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a:t>SOA or not SOA</a:t>
            </a:r>
          </a:p>
        </p:txBody>
      </p:sp>
      <p:sp>
        <p:nvSpPr>
          <p:cNvPr id="3" name="2 Marcador de contenido"/>
          <p:cNvSpPr>
            <a:spLocks noGrp="1"/>
          </p:cNvSpPr>
          <p:nvPr>
            <p:ph idx="1"/>
          </p:nvPr>
        </p:nvSpPr>
        <p:spPr/>
        <p:txBody>
          <a:bodyPr>
            <a:normAutofit/>
          </a:bodyPr>
          <a:lstStyle/>
          <a:p>
            <a:r>
              <a:rPr lang="es-ES_tradnl" dirty="0" smtClean="0"/>
              <a:t>There are some problems that non-SOA architectures can present:</a:t>
            </a:r>
          </a:p>
          <a:p>
            <a:pPr lvl="1"/>
            <a:r>
              <a:rPr lang="es-ES_tradnl" dirty="0" smtClean="0"/>
              <a:t>There may be redundant functionality</a:t>
            </a:r>
          </a:p>
          <a:p>
            <a:pPr lvl="1"/>
            <a:r>
              <a:rPr lang="es-ES_tradnl" dirty="0" smtClean="0"/>
              <a:t>This makes the development process inefficient.</a:t>
            </a:r>
          </a:p>
          <a:p>
            <a:pPr lvl="1"/>
            <a:r>
              <a:rPr lang="es-ES_tradnl" dirty="0" smtClean="0"/>
              <a:t>It causes the existence of unnecessary functionality in the company.</a:t>
            </a:r>
          </a:p>
          <a:p>
            <a:pPr lvl="1"/>
            <a:r>
              <a:rPr lang="es-ES_tradnl" dirty="0" smtClean="0"/>
              <a:t>This leads to heterogeneous platforms, complex infrastructures and convoluted architectures.</a:t>
            </a:r>
          </a:p>
          <a:p>
            <a:pPr lvl="1"/>
            <a:r>
              <a:rPr lang="es-ES_tradnl" dirty="0"/>
              <a:t>Integration becomes a </a:t>
            </a:r>
            <a:r>
              <a:rPr lang="es-ES_tradnl" dirty="0" smtClean="0"/>
              <a:t>constant </a:t>
            </a:r>
            <a:r>
              <a:rPr lang="es-ES_tradnl" dirty="0"/>
              <a:t>challenge </a:t>
            </a:r>
            <a:endParaRPr lang="es-ES_tradnl" dirty="0"/>
          </a:p>
        </p:txBody>
      </p:sp>
      <p:sp>
        <p:nvSpPr>
          <p:cNvPr id="5" name="4 Marcador de número de diapositiva"/>
          <p:cNvSpPr>
            <a:spLocks noGrp="1"/>
          </p:cNvSpPr>
          <p:nvPr>
            <p:ph type="sldNum" sz="quarter" idx="12"/>
          </p:nvPr>
        </p:nvSpPr>
        <p:spPr/>
        <p:txBody>
          <a:bodyPr/>
          <a:lstStyle/>
          <a:p>
            <a:fld id="{132FADFE-3B8F-471C-ABF0-DBC7717ECBBC}" type="slidenum">
              <a:rPr lang="es-ES" smtClean="0"/>
              <a:t>34</a:t>
            </a:fld>
            <a:endParaRPr lang="es-ES"/>
          </a:p>
        </p:txBody>
      </p:sp>
      <p:sp>
        <p:nvSpPr>
          <p:cNvPr id="6" name="Marcador de pie de página 3"/>
          <p:cNvSpPr txBox="1">
            <a:spLocks/>
          </p:cNvSpPr>
          <p:nvPr/>
        </p:nvSpPr>
        <p:spPr>
          <a:xfrm>
            <a:off x="838200" y="6336284"/>
            <a:ext cx="4114800" cy="365125"/>
          </a:xfrm>
          <a:prstGeom prst="rect">
            <a:avLst/>
          </a:prstGeom>
        </p:spPr>
        <p:txBody>
          <a:bodyPr vert="horz" lIns="91440" tIns="45720" rIns="91440" bIns="45720" rtlCol="0" anchor="ctr"/>
          <a:lstStyle>
            <a:defPPr>
              <a:defRPr lang="es-E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s-ES" smtClean="0"/>
              <a:t>Intelligent Infrastructure Design for IoT - MiOT UCM</a:t>
            </a:r>
          </a:p>
          <a:p>
            <a:pPr algn="l"/>
            <a:r>
              <a:rPr lang="es-ES" smtClean="0"/>
              <a:t>Antonio Navarro </a:t>
            </a:r>
            <a:endParaRPr lang="es-ES" dirty="0"/>
          </a:p>
        </p:txBody>
      </p:sp>
    </p:spTree>
    <p:extLst>
      <p:ext uri="{BB962C8B-B14F-4D97-AF65-F5344CB8AC3E}">
        <p14:creationId xmlns:p14="http://schemas.microsoft.com/office/powerpoint/2010/main" val="1609189626"/>
      </p:ext>
    </p:extLst>
  </p:cSld>
  <p:clrMapOvr>
    <a:masterClrMapping/>
  </p:clrMapOvr>
  <p:timing>
    <p:tnLst>
      <p:par>
        <p:cTn id="1" dur="indefinite" restart="never" nodeType="tmRoot"/>
      </p:par>
    </p:tnLst>
  </p:timing>
</p:sld>
</file>

<file path=ppt/slides/slide3552.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a:t>SOA or not SOA</a:t>
            </a:r>
          </a:p>
        </p:txBody>
      </p:sp>
      <p:sp>
        <p:nvSpPr>
          <p:cNvPr id="3" name="2 Marcador de contenido"/>
          <p:cNvSpPr>
            <a:spLocks noGrp="1"/>
          </p:cNvSpPr>
          <p:nvPr>
            <p:ph idx="1"/>
          </p:nvPr>
        </p:nvSpPr>
        <p:spPr/>
        <p:txBody>
          <a:bodyPr/>
          <a:lstStyle/>
          <a:p>
            <a:r>
              <a:rPr lang="es-ES_tradnl" dirty="0" smtClean="0"/>
              <a:t>The SOA architecture has several advantages:</a:t>
            </a:r>
          </a:p>
          <a:p>
            <a:pPr lvl="1"/>
            <a:r>
              <a:rPr lang="es-ES_tradnl" dirty="0" smtClean="0"/>
              <a:t>Increased amount of solution-independent logic</a:t>
            </a:r>
          </a:p>
          <a:p>
            <a:pPr lvl="1"/>
            <a:r>
              <a:rPr lang="es-ES_tradnl" dirty="0" smtClean="0"/>
              <a:t>Less application-specific logic</a:t>
            </a:r>
          </a:p>
          <a:p>
            <a:pPr lvl="1"/>
            <a:r>
              <a:rPr lang="es-ES_tradnl" dirty="0" smtClean="0"/>
              <a:t>Reduction in logic volume </a:t>
            </a:r>
          </a:p>
          <a:p>
            <a:pPr lvl="1"/>
            <a:r>
              <a:rPr lang="es-ES_tradnl" dirty="0" smtClean="0"/>
              <a:t>Inherent interoperability </a:t>
            </a:r>
            <a:endParaRPr lang="es-ES" dirty="0"/>
          </a:p>
        </p:txBody>
      </p:sp>
      <p:sp>
        <p:nvSpPr>
          <p:cNvPr id="5" name="4 Marcador de número de diapositiva"/>
          <p:cNvSpPr>
            <a:spLocks noGrp="1"/>
          </p:cNvSpPr>
          <p:nvPr>
            <p:ph type="sldNum" sz="quarter" idx="12"/>
          </p:nvPr>
        </p:nvSpPr>
        <p:spPr/>
        <p:txBody>
          <a:bodyPr/>
          <a:lstStyle/>
          <a:p>
            <a:fld id="{132FADFE-3B8F-471C-ABF0-DBC7717ECBBC}" type="slidenum">
              <a:rPr lang="es-ES" smtClean="0"/>
              <a:t>35</a:t>
            </a:fld>
            <a:endParaRPr lang="es-ES"/>
          </a:p>
        </p:txBody>
      </p:sp>
      <p:sp>
        <p:nvSpPr>
          <p:cNvPr id="6" name="Marcador de pie de página 3"/>
          <p:cNvSpPr txBox="1">
            <a:spLocks/>
          </p:cNvSpPr>
          <p:nvPr/>
        </p:nvSpPr>
        <p:spPr>
          <a:xfrm>
            <a:off x="838200" y="6336284"/>
            <a:ext cx="4114800" cy="365125"/>
          </a:xfrm>
          <a:prstGeom prst="rect">
            <a:avLst/>
          </a:prstGeom>
        </p:spPr>
        <p:txBody>
          <a:bodyPr vert="horz" lIns="91440" tIns="45720" rIns="91440" bIns="45720" rtlCol="0" anchor="ctr"/>
          <a:lstStyle>
            <a:defPPr>
              <a:defRPr lang="es-E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s-ES" smtClean="0"/>
              <a:t>Intelligent Infrastructure Design for IoT - MiOT UCM</a:t>
            </a:r>
          </a:p>
          <a:p>
            <a:pPr algn="l"/>
            <a:r>
              <a:rPr lang="es-ES" smtClean="0"/>
              <a:t>Antonio Navarro </a:t>
            </a:r>
            <a:endParaRPr lang="es-ES" dirty="0"/>
          </a:p>
        </p:txBody>
      </p:sp>
      <p:sp>
        <p:nvSpPr>
          <p:cNvPr id="7" name="Marcador de pie de página 3"/>
          <p:cNvSpPr txBox="1">
            <a:spLocks/>
          </p:cNvSpPr>
          <p:nvPr/>
        </p:nvSpPr>
        <p:spPr>
          <a:xfrm>
            <a:off x="990600" y="6488684"/>
            <a:ext cx="4114800" cy="365125"/>
          </a:xfrm>
          <a:prstGeom prst="rect">
            <a:avLst/>
          </a:prstGeom>
        </p:spPr>
        <p:txBody>
          <a:bodyPr vert="horz" lIns="91440" tIns="45720" rIns="91440" bIns="45720" rtlCol="0" anchor="ctr"/>
          <a:lstStyle>
            <a:defPPr>
              <a:defRPr lang="es-E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s-ES" smtClean="0"/>
              <a:t>Intelligent Infrastructure Design for IoT - MiOT UCM</a:t>
            </a:r>
          </a:p>
          <a:p>
            <a:pPr algn="l"/>
            <a:r>
              <a:rPr lang="es-ES" smtClean="0"/>
              <a:t>Antonio Navarro </a:t>
            </a:r>
            <a:endParaRPr lang="es-ES" dirty="0"/>
          </a:p>
        </p:txBody>
      </p:sp>
    </p:spTree>
    <p:extLst>
      <p:ext uri="{BB962C8B-B14F-4D97-AF65-F5344CB8AC3E}">
        <p14:creationId xmlns:p14="http://schemas.microsoft.com/office/powerpoint/2010/main" val="1556015929"/>
      </p:ext>
    </p:extLst>
  </p:cSld>
  <p:clrMapOvr>
    <a:masterClrMapping/>
  </p:clrMapOvr>
  <p:timing>
    <p:tnLst>
      <p:par>
        <p:cTn id="1" dur="indefinite" restart="never" nodeType="tmRoot"/>
      </p:par>
    </p:tnLst>
  </p:timing>
</p:sld>
</file>

<file path=ppt/slides/slide3610.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a:t>SOA or not SOA</a:t>
            </a:r>
          </a:p>
        </p:txBody>
      </p:sp>
      <p:sp>
        <p:nvSpPr>
          <p:cNvPr id="3" name="2 Marcador de contenido"/>
          <p:cNvSpPr>
            <a:spLocks noGrp="1"/>
          </p:cNvSpPr>
          <p:nvPr>
            <p:ph idx="1"/>
          </p:nvPr>
        </p:nvSpPr>
        <p:spPr/>
        <p:txBody>
          <a:bodyPr/>
          <a:lstStyle/>
          <a:p>
            <a:r>
              <a:rPr lang="es-ES_tradnl" dirty="0" smtClean="0"/>
              <a:t>Increased amount of solution-independent logic</a:t>
            </a:r>
          </a:p>
          <a:p>
            <a:pPr lvl="1"/>
            <a:r>
              <a:rPr lang="es-ES_tradnl" dirty="0" smtClean="0"/>
              <a:t>Within an SOA solution, units of logic (services) encapsulate functionality that is not specific to an application or business service.</a:t>
            </a:r>
          </a:p>
          <a:p>
            <a:pPr lvl="1"/>
            <a:r>
              <a:rPr lang="es-ES_tradnl" dirty="0" smtClean="0"/>
              <a:t>These elements are reusable TICS elements that are independent of the solution. </a:t>
            </a:r>
            <a:endParaRPr lang="es-ES" dirty="0"/>
          </a:p>
        </p:txBody>
      </p:sp>
      <p:sp>
        <p:nvSpPr>
          <p:cNvPr id="5" name="4 Marcador de número de diapositiva"/>
          <p:cNvSpPr>
            <a:spLocks noGrp="1"/>
          </p:cNvSpPr>
          <p:nvPr>
            <p:ph type="sldNum" sz="quarter" idx="12"/>
          </p:nvPr>
        </p:nvSpPr>
        <p:spPr/>
        <p:txBody>
          <a:bodyPr/>
          <a:lstStyle/>
          <a:p>
            <a:fld id="{132FADFE-3B8F-471C-ABF0-DBC7717ECBBC}" type="slidenum">
              <a:rPr lang="es-ES" smtClean="0"/>
              <a:t>36</a:t>
            </a:fld>
            <a:endParaRPr lang="es-ES"/>
          </a:p>
        </p:txBody>
      </p:sp>
      <p:sp>
        <p:nvSpPr>
          <p:cNvPr id="6" name="Marcador de pie de página 3"/>
          <p:cNvSpPr txBox="1">
            <a:spLocks/>
          </p:cNvSpPr>
          <p:nvPr/>
        </p:nvSpPr>
        <p:spPr>
          <a:xfrm>
            <a:off x="838200" y="6336284"/>
            <a:ext cx="4114800" cy="365125"/>
          </a:xfrm>
          <a:prstGeom prst="rect">
            <a:avLst/>
          </a:prstGeom>
        </p:spPr>
        <p:txBody>
          <a:bodyPr vert="horz" lIns="91440" tIns="45720" rIns="91440" bIns="45720" rtlCol="0" anchor="ctr"/>
          <a:lstStyle>
            <a:defPPr>
              <a:defRPr lang="es-E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s-ES" smtClean="0"/>
              <a:t>Intelligent Infrastructure Design for IoT - MiOT UCM</a:t>
            </a:r>
          </a:p>
          <a:p>
            <a:pPr algn="l"/>
            <a:r>
              <a:rPr lang="es-ES" smtClean="0"/>
              <a:t>Antonio Navarro </a:t>
            </a:r>
            <a:endParaRPr lang="es-ES" dirty="0"/>
          </a:p>
        </p:txBody>
      </p:sp>
    </p:spTree>
    <p:extLst>
      <p:ext uri="{BB962C8B-B14F-4D97-AF65-F5344CB8AC3E}">
        <p14:creationId xmlns:p14="http://schemas.microsoft.com/office/powerpoint/2010/main" val="545680207"/>
      </p:ext>
    </p:extLst>
  </p:cSld>
  <p:clrMapOvr>
    <a:masterClrMapping/>
  </p:clrMapOvr>
  <p:timing>
    <p:tnLst>
      <p:par>
        <p:cTn id="1" dur="indefinite" restart="never" nodeType="tmRoot"/>
      </p:par>
    </p:tnLst>
  </p:timing>
</p:sld>
</file>

<file path=ppt/slides/slide364.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smtClean="0"/>
              <a:t>Index </a:t>
            </a:r>
            <a:endParaRPr lang="es-ES" dirty="0"/>
          </a:p>
        </p:txBody>
      </p:sp>
      <p:sp>
        <p:nvSpPr>
          <p:cNvPr id="3" name="2 Marcador de contenido"/>
          <p:cNvSpPr>
            <a:spLocks noGrp="1"/>
          </p:cNvSpPr>
          <p:nvPr>
            <p:ph idx="1"/>
          </p:nvPr>
        </p:nvSpPr>
        <p:spPr>
          <a:xfrm>
            <a:off x="609600" y="1600201"/>
            <a:ext cx="11319048" cy="4756150"/>
          </a:xfrm>
        </p:spPr>
        <p:txBody>
          <a:bodyPr>
            <a:normAutofit fontScale="92500" lnSpcReduction="10000"/>
          </a:bodyPr>
          <a:lstStyle/>
          <a:p>
            <a:r>
              <a:rPr lang="es-ES_tradnl" dirty="0" smtClean="0"/>
              <a:t>Introduction</a:t>
            </a:r>
          </a:p>
          <a:p>
            <a:r>
              <a:rPr lang="es-ES_tradnl" dirty="0" smtClean="0"/>
              <a:t>Service Oriented Architecture (SOA)</a:t>
            </a:r>
          </a:p>
          <a:p>
            <a:r>
              <a:rPr lang="es-ES_tradnl" dirty="0" smtClean="0"/>
              <a:t>Objectives and benefits of SOA</a:t>
            </a:r>
          </a:p>
          <a:p>
            <a:r>
              <a:rPr lang="es-ES_tradnl" dirty="0" smtClean="0"/>
              <a:t>SOA design principles</a:t>
            </a:r>
          </a:p>
          <a:p>
            <a:r>
              <a:rPr lang="es-ES_tradnl" dirty="0" smtClean="0"/>
              <a:t>SOA or not SOA</a:t>
            </a:r>
          </a:p>
          <a:p>
            <a:r>
              <a:rPr lang="es-ES_tradnl" dirty="0" smtClean="0"/>
              <a:t>Web services</a:t>
            </a:r>
          </a:p>
          <a:p>
            <a:r>
              <a:rPr lang="es-ES_tradnl" dirty="0" smtClean="0"/>
              <a:t>REST Web Services</a:t>
            </a:r>
          </a:p>
          <a:p>
            <a:r>
              <a:rPr lang="es-ES_tradnl" dirty="0" smtClean="0"/>
              <a:t>SOAP web services</a:t>
            </a:r>
          </a:p>
          <a:p>
            <a:r>
              <a:rPr lang="es-ES_tradnl" dirty="0" smtClean="0"/>
              <a:t>SOAP vs. REST</a:t>
            </a:r>
          </a:p>
        </p:txBody>
      </p:sp>
      <p:sp>
        <p:nvSpPr>
          <p:cNvPr id="5" name="4 Marcador de número de diapositiva"/>
          <p:cNvSpPr>
            <a:spLocks noGrp="1"/>
          </p:cNvSpPr>
          <p:nvPr>
            <p:ph type="sldNum" sz="quarter" idx="12"/>
          </p:nvPr>
        </p:nvSpPr>
        <p:spPr/>
        <p:txBody>
          <a:bodyPr/>
          <a:lstStyle/>
          <a:p>
            <a:fld id="{132FADFE-3B8F-471C-ABF0-DBC7717ECBBC}" type="slidenum">
              <a:rPr lang="es-ES" smtClean="0"/>
              <a:t>3</a:t>
            </a:fld>
            <a:endParaRPr lang="es-ES"/>
          </a:p>
        </p:txBody>
      </p:sp>
      <p:sp>
        <p:nvSpPr>
          <p:cNvPr id="6" name="Marcador de pie de página 3"/>
          <p:cNvSpPr txBox="1">
            <a:spLocks/>
          </p:cNvSpPr>
          <p:nvPr/>
        </p:nvSpPr>
        <p:spPr>
          <a:xfrm>
            <a:off x="838200" y="6336284"/>
            <a:ext cx="4114800" cy="365125"/>
          </a:xfrm>
          <a:prstGeom prst="rect">
            <a:avLst/>
          </a:prstGeom>
        </p:spPr>
        <p:txBody>
          <a:bodyPr vert="horz" lIns="91440" tIns="45720" rIns="91440" bIns="45720" rtlCol="0" anchor="ctr"/>
          <a:lstStyle>
            <a:defPPr>
              <a:defRPr lang="es-E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s-ES" smtClean="0"/>
              <a:t>Intelligent Infrastructure Design for IoT - MiOT UCM</a:t>
            </a:r>
          </a:p>
          <a:p>
            <a:pPr algn="l"/>
            <a:r>
              <a:rPr lang="es-ES" smtClean="0"/>
              <a:t>Antonio Navarro </a:t>
            </a:r>
            <a:endParaRPr lang="es-ES" dirty="0"/>
          </a:p>
        </p:txBody>
      </p:sp>
    </p:spTree>
    <p:extLst>
      <p:ext uri="{BB962C8B-B14F-4D97-AF65-F5344CB8AC3E}">
        <p14:creationId xmlns:p14="http://schemas.microsoft.com/office/powerpoint/2010/main" val="3631165853"/>
      </p:ext>
    </p:extLst>
  </p:cSld>
  <p:clrMapOvr>
    <a:masterClrMapping/>
  </p:clrMapOvr>
  <p:timing>
    <p:tnLst>
      <p:par>
        <p:cTn id="1" dur="indefinite" restart="never" nodeType="tmRoot"/>
      </p:par>
    </p:tnLst>
  </p:timing>
</p:sld>
</file>

<file path=ppt/slides/slide3737.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a:t>SOA or not SOA</a:t>
            </a:r>
          </a:p>
        </p:txBody>
      </p:sp>
      <p:sp>
        <p:nvSpPr>
          <p:cNvPr id="5" name="4 Marcador de número de diapositiva"/>
          <p:cNvSpPr>
            <a:spLocks noGrp="1"/>
          </p:cNvSpPr>
          <p:nvPr>
            <p:ph type="sldNum" sz="quarter" idx="12"/>
          </p:nvPr>
        </p:nvSpPr>
        <p:spPr/>
        <p:txBody>
          <a:bodyPr/>
          <a:lstStyle/>
          <a:p>
            <a:fld id="{132FADFE-3B8F-471C-ABF0-DBC7717ECBBC}" type="slidenum">
              <a:rPr lang="es-ES" smtClean="0"/>
              <a:t>37</a:t>
            </a:fld>
            <a:endParaRPr lang="es-ES"/>
          </a:p>
        </p:txBody>
      </p:sp>
      <p:pic>
        <p:nvPicPr>
          <p:cNvPr id="1026" name="Picture 2" descr="http://proquest.safaribooksonline.com/getfile?item=ODEzZDA4c21wdGk5Z2UvL2NhZ3I0NDJhMjEvMzdyLmZwdGxjMTRzMF9pZy8xaGZpZ2F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7936" y="2120776"/>
            <a:ext cx="5715000" cy="2819400"/>
          </a:xfrm>
          <a:prstGeom prst="rect">
            <a:avLst/>
          </a:prstGeom>
          <a:noFill/>
          <a:extLst>
            <a:ext uri="{909E8E84-426E-40DD-AFC4-6F175D3DCCD1}">
              <a14:hiddenFill xmlns:a14="http://schemas.microsoft.com/office/drawing/2010/main">
                <a:solidFill>
                  <a:srgbClr val="FFFFFF"/>
                </a:solidFill>
              </a14:hiddenFill>
            </a:ext>
          </a:extLst>
        </p:spPr>
      </p:pic>
      <p:sp>
        <p:nvSpPr>
          <p:cNvPr id="6" name="5 CuadroTexto"/>
          <p:cNvSpPr txBox="1"/>
          <p:nvPr/>
        </p:nvSpPr>
        <p:spPr>
          <a:xfrm>
            <a:off x="3863753" y="5219908"/>
            <a:ext cx="4693785" cy="369332"/>
          </a:xfrm>
          <a:prstGeom prst="rect">
            <a:avLst/>
          </a:prstGeom>
          <a:noFill/>
        </p:spPr>
        <p:txBody>
          <a:bodyPr wrap="none" rtlCol="0">
            <a:spAutoFit/>
          </a:bodyPr>
          <a:lstStyle/>
          <a:p>
            <a:r>
              <a:rPr lang="es-ES_tradnl" dirty="0"/>
              <a:t>Services as reusable logic elements </a:t>
            </a:r>
            <a:endParaRPr lang="es-ES" dirty="0"/>
          </a:p>
        </p:txBody>
      </p:sp>
      <p:sp>
        <p:nvSpPr>
          <p:cNvPr id="7" name="Marcador de pie de página 3"/>
          <p:cNvSpPr txBox="1">
            <a:spLocks/>
          </p:cNvSpPr>
          <p:nvPr/>
        </p:nvSpPr>
        <p:spPr>
          <a:xfrm>
            <a:off x="838200" y="6336284"/>
            <a:ext cx="4114800" cy="365125"/>
          </a:xfrm>
          <a:prstGeom prst="rect">
            <a:avLst/>
          </a:prstGeom>
        </p:spPr>
        <p:txBody>
          <a:bodyPr vert="horz" lIns="91440" tIns="45720" rIns="91440" bIns="45720" rtlCol="0" anchor="ctr"/>
          <a:lstStyle>
            <a:defPPr>
              <a:defRPr lang="es-E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s-ES" smtClean="0"/>
              <a:t>Intelligent Infrastructure Design for IoT - MiOT UCM</a:t>
            </a:r>
          </a:p>
          <a:p>
            <a:pPr algn="l"/>
            <a:r>
              <a:rPr lang="es-ES" smtClean="0"/>
              <a:t>Antonio Navarro </a:t>
            </a:r>
            <a:endParaRPr lang="es-ES" dirty="0"/>
          </a:p>
        </p:txBody>
      </p:sp>
    </p:spTree>
    <p:extLst>
      <p:ext uri="{BB962C8B-B14F-4D97-AF65-F5344CB8AC3E}">
        <p14:creationId xmlns:p14="http://schemas.microsoft.com/office/powerpoint/2010/main" val="3177967942"/>
      </p:ext>
    </p:extLst>
  </p:cSld>
  <p:clrMapOvr>
    <a:masterClrMapping/>
  </p:clrMapOvr>
  <p:timing>
    <p:tnLst>
      <p:par>
        <p:cTn id="1" dur="indefinite" restart="never" nodeType="tmRoot"/>
      </p:par>
    </p:tnLst>
  </p:timing>
</p:sld>
</file>

<file path=ppt/slides/slide3868.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a:t>SOA or not SOA</a:t>
            </a:r>
          </a:p>
        </p:txBody>
      </p:sp>
      <p:sp>
        <p:nvSpPr>
          <p:cNvPr id="3" name="2 Marcador de contenido"/>
          <p:cNvSpPr>
            <a:spLocks noGrp="1"/>
          </p:cNvSpPr>
          <p:nvPr>
            <p:ph idx="1"/>
          </p:nvPr>
        </p:nvSpPr>
        <p:spPr/>
        <p:txBody>
          <a:bodyPr/>
          <a:lstStyle/>
          <a:p>
            <a:r>
              <a:rPr lang="es-ES_tradnl" dirty="0" smtClean="0"/>
              <a:t>Less application-specific logic</a:t>
            </a:r>
          </a:p>
          <a:p>
            <a:pPr lvl="1"/>
            <a:r>
              <a:rPr lang="es-ES_tradnl" dirty="0" smtClean="0"/>
              <a:t>By making services that are not specific to an application or business, the amount of application-specific logic is decreased.</a:t>
            </a:r>
          </a:p>
          <a:p>
            <a:pPr lvl="1"/>
            <a:r>
              <a:rPr lang="es-ES_tradnl" dirty="0" smtClean="0"/>
              <a:t>This blurs the concept of independent application. </a:t>
            </a:r>
            <a:endParaRPr lang="es-ES" dirty="0"/>
          </a:p>
        </p:txBody>
      </p:sp>
      <p:sp>
        <p:nvSpPr>
          <p:cNvPr id="5" name="4 Marcador de número de diapositiva"/>
          <p:cNvSpPr>
            <a:spLocks noGrp="1"/>
          </p:cNvSpPr>
          <p:nvPr>
            <p:ph type="sldNum" sz="quarter" idx="12"/>
          </p:nvPr>
        </p:nvSpPr>
        <p:spPr/>
        <p:txBody>
          <a:bodyPr/>
          <a:lstStyle/>
          <a:p>
            <a:fld id="{132FADFE-3B8F-471C-ABF0-DBC7717ECBBC}" type="slidenum">
              <a:rPr lang="es-ES" smtClean="0"/>
              <a:t>38</a:t>
            </a:fld>
            <a:endParaRPr lang="es-ES"/>
          </a:p>
        </p:txBody>
      </p:sp>
      <p:sp>
        <p:nvSpPr>
          <p:cNvPr id="6" name="Marcador de pie de página 3"/>
          <p:cNvSpPr txBox="1">
            <a:spLocks/>
          </p:cNvSpPr>
          <p:nvPr/>
        </p:nvSpPr>
        <p:spPr>
          <a:xfrm>
            <a:off x="838200" y="6336284"/>
            <a:ext cx="4114800" cy="365125"/>
          </a:xfrm>
          <a:prstGeom prst="rect">
            <a:avLst/>
          </a:prstGeom>
        </p:spPr>
        <p:txBody>
          <a:bodyPr vert="horz" lIns="91440" tIns="45720" rIns="91440" bIns="45720" rtlCol="0" anchor="ctr"/>
          <a:lstStyle>
            <a:defPPr>
              <a:defRPr lang="es-E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s-ES" smtClean="0"/>
              <a:t>Intelligent Infrastructure Design for IoT - MiOT UCM</a:t>
            </a:r>
          </a:p>
          <a:p>
            <a:pPr algn="l"/>
            <a:r>
              <a:rPr lang="es-ES" smtClean="0"/>
              <a:t>Antonio Navarro </a:t>
            </a:r>
            <a:endParaRPr lang="es-ES" dirty="0"/>
          </a:p>
        </p:txBody>
      </p:sp>
    </p:spTree>
    <p:extLst>
      <p:ext uri="{BB962C8B-B14F-4D97-AF65-F5344CB8AC3E}">
        <p14:creationId xmlns:p14="http://schemas.microsoft.com/office/powerpoint/2010/main" val="154642596"/>
      </p:ext>
    </p:extLst>
  </p:cSld>
  <p:clrMapOvr>
    <a:masterClrMapping/>
  </p:clrMapOvr>
  <p:timing>
    <p:tnLst>
      <p:par>
        <p:cTn id="1" dur="indefinite" restart="never" nodeType="tmRoot"/>
      </p:par>
    </p:tnLst>
  </p:timing>
</p:sld>
</file>

<file path=ppt/slides/slide3978.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a:t>SOA or not SOA</a:t>
            </a:r>
          </a:p>
        </p:txBody>
      </p:sp>
      <p:sp>
        <p:nvSpPr>
          <p:cNvPr id="5" name="4 Marcador de número de diapositiva"/>
          <p:cNvSpPr>
            <a:spLocks noGrp="1"/>
          </p:cNvSpPr>
          <p:nvPr>
            <p:ph type="sldNum" sz="quarter" idx="12"/>
          </p:nvPr>
        </p:nvSpPr>
        <p:spPr/>
        <p:txBody>
          <a:bodyPr/>
          <a:lstStyle/>
          <a:p>
            <a:fld id="{132FADFE-3B8F-471C-ABF0-DBC7717ECBBC}" type="slidenum">
              <a:rPr lang="es-ES" smtClean="0"/>
              <a:t>39</a:t>
            </a:fld>
            <a:endParaRPr lang="es-ES"/>
          </a:p>
        </p:txBody>
      </p:sp>
      <p:pic>
        <p:nvPicPr>
          <p:cNvPr id="2050" name="Picture 2" descr="http://proquest.safaribooksonline.com/getfile?item=ODEzZDA4c21wdGk5Z2UvL2NhZ3I0NDJhMjEvMzdyLmZwdGxjMTRzMF9pZy8yaGZpZ2F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7648" y="1988840"/>
            <a:ext cx="6191250" cy="3190875"/>
          </a:xfrm>
          <a:prstGeom prst="rect">
            <a:avLst/>
          </a:prstGeom>
          <a:noFill/>
          <a:extLst>
            <a:ext uri="{909E8E84-426E-40DD-AFC4-6F175D3DCCD1}">
              <a14:hiddenFill xmlns:a14="http://schemas.microsoft.com/office/drawing/2010/main">
                <a:solidFill>
                  <a:srgbClr val="FFFFFF"/>
                </a:solidFill>
              </a14:hiddenFill>
            </a:ext>
          </a:extLst>
        </p:spPr>
      </p:pic>
      <p:sp>
        <p:nvSpPr>
          <p:cNvPr id="6" name="5 CuadroTexto"/>
          <p:cNvSpPr txBox="1"/>
          <p:nvPr/>
        </p:nvSpPr>
        <p:spPr>
          <a:xfrm>
            <a:off x="3843766" y="5363924"/>
            <a:ext cx="4359014" cy="369332"/>
          </a:xfrm>
          <a:prstGeom prst="rect">
            <a:avLst/>
          </a:prstGeom>
          <a:noFill/>
        </p:spPr>
        <p:txBody>
          <a:bodyPr wrap="none" rtlCol="0">
            <a:spAutoFit/>
          </a:bodyPr>
          <a:lstStyle/>
          <a:p>
            <a:r>
              <a:rPr lang="es-ES_tradnl" dirty="0"/>
              <a:t>Solution-specific logic reduction </a:t>
            </a:r>
            <a:endParaRPr lang="es-ES" dirty="0"/>
          </a:p>
        </p:txBody>
      </p:sp>
      <p:sp>
        <p:nvSpPr>
          <p:cNvPr id="7" name="Marcador de pie de página 3"/>
          <p:cNvSpPr txBox="1">
            <a:spLocks/>
          </p:cNvSpPr>
          <p:nvPr/>
        </p:nvSpPr>
        <p:spPr>
          <a:xfrm>
            <a:off x="838200" y="6336284"/>
            <a:ext cx="4114800" cy="365125"/>
          </a:xfrm>
          <a:prstGeom prst="rect">
            <a:avLst/>
          </a:prstGeom>
        </p:spPr>
        <p:txBody>
          <a:bodyPr vert="horz" lIns="91440" tIns="45720" rIns="91440" bIns="45720" rtlCol="0" anchor="ctr"/>
          <a:lstStyle>
            <a:defPPr>
              <a:defRPr lang="es-E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s-ES" smtClean="0"/>
              <a:t>Intelligent Infrastructure Design for IoT - MiOT UCM</a:t>
            </a:r>
          </a:p>
          <a:p>
            <a:pPr algn="l"/>
            <a:r>
              <a:rPr lang="es-ES" smtClean="0"/>
              <a:t>Antonio Navarro </a:t>
            </a:r>
            <a:endParaRPr lang="es-ES" dirty="0"/>
          </a:p>
        </p:txBody>
      </p:sp>
      <p:sp>
        <p:nvSpPr>
          <p:cNvPr id="8" name="Marcador de pie de página 3"/>
          <p:cNvSpPr txBox="1">
            <a:spLocks/>
          </p:cNvSpPr>
          <p:nvPr/>
        </p:nvSpPr>
        <p:spPr>
          <a:xfrm>
            <a:off x="990600" y="6488684"/>
            <a:ext cx="4114800" cy="365125"/>
          </a:xfrm>
          <a:prstGeom prst="rect">
            <a:avLst/>
          </a:prstGeom>
        </p:spPr>
        <p:txBody>
          <a:bodyPr vert="horz" lIns="91440" tIns="45720" rIns="91440" bIns="45720" rtlCol="0" anchor="ctr"/>
          <a:lstStyle>
            <a:defPPr>
              <a:defRPr lang="es-E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s-ES" smtClean="0"/>
              <a:t>Intelligent Infrastructure Design for IoT - MiOT UCM</a:t>
            </a:r>
          </a:p>
          <a:p>
            <a:pPr algn="l"/>
            <a:r>
              <a:rPr lang="es-ES" smtClean="0"/>
              <a:t>Antonio Navarro </a:t>
            </a:r>
            <a:endParaRPr lang="es-ES" dirty="0"/>
          </a:p>
        </p:txBody>
      </p:sp>
    </p:spTree>
    <p:extLst>
      <p:ext uri="{BB962C8B-B14F-4D97-AF65-F5344CB8AC3E}">
        <p14:creationId xmlns:p14="http://schemas.microsoft.com/office/powerpoint/2010/main" val="1007560295"/>
      </p:ext>
    </p:extLst>
  </p:cSld>
  <p:clrMapOvr>
    <a:masterClrMapping/>
  </p:clrMapOvr>
  <p:timing>
    <p:tnLst>
      <p:par>
        <p:cTn id="1" dur="indefinite" restart="never" nodeType="tmRoot"/>
      </p:par>
    </p:tnLst>
  </p:timing>
</p:sld>
</file>

<file path=ppt/slides/slide4042.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a:t>SOA or not </a:t>
            </a:r>
            <a:r>
              <a:rPr lang="es-ES_tradnl" dirty="0" smtClean="0"/>
              <a:t>SOA </a:t>
            </a:r>
            <a:r>
              <a:rPr lang="es-ES_tradnl" dirty="0"/>
              <a:t/>
            </a:r>
            <a:endParaRPr lang="es-ES_tradnl" dirty="0"/>
          </a:p>
        </p:txBody>
      </p:sp>
      <p:sp>
        <p:nvSpPr>
          <p:cNvPr id="3" name="2 Marcador de contenido"/>
          <p:cNvSpPr>
            <a:spLocks noGrp="1"/>
          </p:cNvSpPr>
          <p:nvPr>
            <p:ph idx="1"/>
          </p:nvPr>
        </p:nvSpPr>
        <p:spPr/>
        <p:txBody>
          <a:bodyPr/>
          <a:lstStyle/>
          <a:p>
            <a:r>
              <a:rPr lang="es-ES_tradnl" dirty="0" smtClean="0"/>
              <a:t>Reduction in logic volume</a:t>
            </a:r>
          </a:p>
          <a:p>
            <a:pPr lvl="1"/>
            <a:r>
              <a:rPr lang="es-ES_tradnl" dirty="0" smtClean="0"/>
              <a:t>The volume of the solution logic is reduced as services are shared and reused by different business processes. </a:t>
            </a:r>
            <a:endParaRPr lang="es-ES" dirty="0"/>
          </a:p>
        </p:txBody>
      </p:sp>
      <p:sp>
        <p:nvSpPr>
          <p:cNvPr id="5" name="4 Marcador de número de diapositiva"/>
          <p:cNvSpPr>
            <a:spLocks noGrp="1"/>
          </p:cNvSpPr>
          <p:nvPr>
            <p:ph type="sldNum" sz="quarter" idx="12"/>
          </p:nvPr>
        </p:nvSpPr>
        <p:spPr/>
        <p:txBody>
          <a:bodyPr/>
          <a:lstStyle/>
          <a:p>
            <a:fld id="{132FADFE-3B8F-471C-ABF0-DBC7717ECBBC}" type="slidenum">
              <a:rPr lang="es-ES" smtClean="0"/>
              <a:t>40</a:t>
            </a:fld>
            <a:endParaRPr lang="es-ES"/>
          </a:p>
        </p:txBody>
      </p:sp>
      <p:sp>
        <p:nvSpPr>
          <p:cNvPr id="6" name="Marcador de pie de página 3"/>
          <p:cNvSpPr txBox="1">
            <a:spLocks/>
          </p:cNvSpPr>
          <p:nvPr/>
        </p:nvSpPr>
        <p:spPr>
          <a:xfrm>
            <a:off x="838200" y="6336284"/>
            <a:ext cx="4114800" cy="365125"/>
          </a:xfrm>
          <a:prstGeom prst="rect">
            <a:avLst/>
          </a:prstGeom>
        </p:spPr>
        <p:txBody>
          <a:bodyPr vert="horz" lIns="91440" tIns="45720" rIns="91440" bIns="45720" rtlCol="0" anchor="ctr"/>
          <a:lstStyle>
            <a:defPPr>
              <a:defRPr lang="es-E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s-ES" smtClean="0"/>
              <a:t>Intelligent Infrastructure Design for IoT - MiOT UCM</a:t>
            </a:r>
          </a:p>
          <a:p>
            <a:pPr algn="l"/>
            <a:r>
              <a:rPr lang="es-ES" smtClean="0"/>
              <a:t>Antonio Navarro </a:t>
            </a:r>
            <a:endParaRPr lang="es-ES" dirty="0"/>
          </a:p>
        </p:txBody>
      </p:sp>
    </p:spTree>
    <p:extLst>
      <p:ext uri="{BB962C8B-B14F-4D97-AF65-F5344CB8AC3E}">
        <p14:creationId xmlns:p14="http://schemas.microsoft.com/office/powerpoint/2010/main" val="2444098956"/>
      </p:ext>
    </p:extLst>
  </p:cSld>
  <p:clrMapOvr>
    <a:masterClrMapping/>
  </p:clrMapOvr>
  <p:timing>
    <p:tnLst>
      <p:par>
        <p:cTn id="1" dur="indefinite" restart="never" nodeType="tmRoot"/>
      </p:par>
    </p:tnLst>
  </p:timing>
</p:sld>
</file>

<file path=ppt/slides/slide413.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a:t>SOA or not SOA</a:t>
            </a:r>
          </a:p>
        </p:txBody>
      </p:sp>
      <p:sp>
        <p:nvSpPr>
          <p:cNvPr id="4" name="3 Marcador de pie de página"/>
          <p:cNvSpPr>
            <a:spLocks noGrp="1"/>
          </p:cNvSpPr>
          <p:nvPr>
            <p:ph type="ftr" sz="quarter" idx="4294967295"/>
          </p:nvPr>
        </p:nvSpPr>
        <p:spPr>
          <a:xfrm>
            <a:off x="4165600" y="6356351"/>
            <a:ext cx="3860800" cy="365125"/>
          </a:xfrm>
        </p:spPr>
        <p:txBody>
          <a:bodyPr/>
          <a:lstStyle/>
          <a:p>
            <a:r>
              <a:rPr lang="es-ES" smtClean="0"/>
              <a:t>SOA Antonio Navarro </a:t>
            </a:r>
            <a:endParaRPr lang="es-ES" dirty="0"/>
          </a:p>
        </p:txBody>
      </p:sp>
      <p:sp>
        <p:nvSpPr>
          <p:cNvPr id="5" name="4 Marcador de número de diapositiva"/>
          <p:cNvSpPr>
            <a:spLocks noGrp="1"/>
          </p:cNvSpPr>
          <p:nvPr>
            <p:ph type="sldNum" sz="quarter" idx="12"/>
          </p:nvPr>
        </p:nvSpPr>
        <p:spPr/>
        <p:txBody>
          <a:bodyPr/>
          <a:lstStyle/>
          <a:p>
            <a:fld id="{132FADFE-3B8F-471C-ABF0-DBC7717ECBBC}" type="slidenum">
              <a:rPr lang="es-ES" smtClean="0"/>
              <a:t>41</a:t>
            </a:fld>
            <a:endParaRPr lang="es-ES"/>
          </a:p>
        </p:txBody>
      </p:sp>
      <p:pic>
        <p:nvPicPr>
          <p:cNvPr id="3074" name="Picture 2" descr="http://proquest.safaribooksonline.com/getfile?item=ODEzZDA4c21wdGk5Z2UvL2NhZ3I0NDJhMjEvMzdyLmZwdGxjMTRzMF9pZy8zaGZpZ2F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5472" y="1484784"/>
            <a:ext cx="5124450" cy="5276850"/>
          </a:xfrm>
          <a:prstGeom prst="rect">
            <a:avLst/>
          </a:prstGeom>
          <a:noFill/>
          <a:extLst>
            <a:ext uri="{909E8E84-426E-40DD-AFC4-6F175D3DCCD1}">
              <a14:hiddenFill xmlns:a14="http://schemas.microsoft.com/office/drawing/2010/main">
                <a:solidFill>
                  <a:srgbClr val="FFFFFF"/>
                </a:solidFill>
              </a14:hiddenFill>
            </a:ext>
          </a:extLst>
        </p:spPr>
      </p:pic>
      <p:sp>
        <p:nvSpPr>
          <p:cNvPr id="6" name="5 CuadroTexto"/>
          <p:cNvSpPr txBox="1"/>
          <p:nvPr/>
        </p:nvSpPr>
        <p:spPr>
          <a:xfrm>
            <a:off x="6528048" y="5819666"/>
            <a:ext cx="2592288" cy="923330"/>
          </a:xfrm>
          <a:prstGeom prst="rect">
            <a:avLst/>
          </a:prstGeom>
          <a:noFill/>
        </p:spPr>
        <p:txBody>
          <a:bodyPr wrap="square" rtlCol="0">
            <a:spAutoFit/>
          </a:bodyPr>
          <a:lstStyle/>
          <a:p>
            <a:r>
              <a:rPr lang="es-ES_tradnl" dirty="0"/>
              <a:t>Logic volume in classic, mixed and SOA applications </a:t>
            </a:r>
            <a:endParaRPr lang="es-ES" dirty="0"/>
          </a:p>
        </p:txBody>
      </p:sp>
      <p:sp>
        <p:nvSpPr>
          <p:cNvPr id="7" name="Marcador de pie de página 3"/>
          <p:cNvSpPr txBox="1">
            <a:spLocks/>
          </p:cNvSpPr>
          <p:nvPr/>
        </p:nvSpPr>
        <p:spPr>
          <a:xfrm>
            <a:off x="838200" y="6336284"/>
            <a:ext cx="4114800" cy="365125"/>
          </a:xfrm>
          <a:prstGeom prst="rect">
            <a:avLst/>
          </a:prstGeom>
        </p:spPr>
        <p:txBody>
          <a:bodyPr vert="horz" lIns="91440" tIns="45720" rIns="91440" bIns="45720" rtlCol="0" anchor="ctr"/>
          <a:lstStyle>
            <a:defPPr>
              <a:defRPr lang="es-E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s-ES" smtClean="0"/>
              <a:t>Intelligent Infrastructure Design for IoT - MiOT UCM</a:t>
            </a:r>
          </a:p>
          <a:p>
            <a:pPr algn="l"/>
            <a:r>
              <a:rPr lang="es-ES" smtClean="0"/>
              <a:t>Antonio Navarro </a:t>
            </a:r>
            <a:endParaRPr lang="es-ES" dirty="0"/>
          </a:p>
        </p:txBody>
      </p:sp>
    </p:spTree>
    <p:extLst>
      <p:ext uri="{BB962C8B-B14F-4D97-AF65-F5344CB8AC3E}">
        <p14:creationId xmlns:p14="http://schemas.microsoft.com/office/powerpoint/2010/main" val="2450003594"/>
      </p:ext>
    </p:extLst>
  </p:cSld>
  <p:clrMapOvr>
    <a:masterClrMapping/>
  </p:clrMapOvr>
  <p:timing>
    <p:tnLst>
      <p:par>
        <p:cTn id="1" dur="indefinite" restart="never" nodeType="tmRoot"/>
      </p:par>
    </p:tnLst>
  </p:timing>
</p:sld>
</file>

<file path=ppt/slides/slide415.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smtClean="0"/>
              <a:t>Introduction </a:t>
            </a:r>
            <a:endParaRPr lang="es-ES" dirty="0"/>
          </a:p>
        </p:txBody>
      </p:sp>
      <p:sp>
        <p:nvSpPr>
          <p:cNvPr id="3" name="2 Marcador de contenido"/>
          <p:cNvSpPr>
            <a:spLocks noGrp="1"/>
          </p:cNvSpPr>
          <p:nvPr>
            <p:ph idx="1"/>
          </p:nvPr>
        </p:nvSpPr>
        <p:spPr/>
        <p:txBody>
          <a:bodyPr/>
          <a:lstStyle/>
          <a:p>
            <a:r>
              <a:rPr lang="es-ES_tradnl" dirty="0" smtClean="0"/>
              <a:t>Today, there are many solutions for business applications with industrial dimensions.</a:t>
            </a:r>
          </a:p>
          <a:p>
            <a:r>
              <a:rPr lang="es-ES_tradnl" dirty="0" smtClean="0"/>
              <a:t>All have advantages and disadvantages</a:t>
            </a:r>
          </a:p>
          <a:p>
            <a:r>
              <a:rPr lang="es-ES_tradnl" dirty="0" smtClean="0"/>
              <a:t>The most important thing is to be clear about when to apply each one. </a:t>
            </a:r>
            <a:endParaRPr lang="es-ES" dirty="0"/>
          </a:p>
        </p:txBody>
      </p:sp>
      <p:sp>
        <p:nvSpPr>
          <p:cNvPr id="5" name="4 Marcador de número de diapositiva"/>
          <p:cNvSpPr>
            <a:spLocks noGrp="1"/>
          </p:cNvSpPr>
          <p:nvPr>
            <p:ph type="sldNum" sz="quarter" idx="12"/>
          </p:nvPr>
        </p:nvSpPr>
        <p:spPr/>
        <p:txBody>
          <a:bodyPr/>
          <a:lstStyle/>
          <a:p>
            <a:fld id="{132FADFE-3B8F-471C-ABF0-DBC7717ECBBC}" type="slidenum">
              <a:rPr lang="es-ES" smtClean="0"/>
              <a:t>4</a:t>
            </a:fld>
            <a:endParaRPr lang="es-ES"/>
          </a:p>
        </p:txBody>
      </p:sp>
      <p:sp>
        <p:nvSpPr>
          <p:cNvPr id="6" name="Marcador de pie de página 3"/>
          <p:cNvSpPr txBox="1">
            <a:spLocks/>
          </p:cNvSpPr>
          <p:nvPr/>
        </p:nvSpPr>
        <p:spPr>
          <a:xfrm>
            <a:off x="838200" y="6336284"/>
            <a:ext cx="4114800" cy="365125"/>
          </a:xfrm>
          <a:prstGeom prst="rect">
            <a:avLst/>
          </a:prstGeom>
        </p:spPr>
        <p:txBody>
          <a:bodyPr vert="horz" lIns="91440" tIns="45720" rIns="91440" bIns="45720" rtlCol="0" anchor="ctr"/>
          <a:lstStyle>
            <a:defPPr>
              <a:defRPr lang="es-E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s-ES" smtClean="0"/>
              <a:t>Intelligent Infrastructure Design for IoT - MiOT UCM</a:t>
            </a:r>
          </a:p>
          <a:p>
            <a:pPr algn="l"/>
            <a:r>
              <a:rPr lang="es-ES" smtClean="0"/>
              <a:t>Antonio Navarro </a:t>
            </a:r>
            <a:endParaRPr lang="es-ES" dirty="0"/>
          </a:p>
        </p:txBody>
      </p:sp>
    </p:spTree>
    <p:extLst>
      <p:ext uri="{BB962C8B-B14F-4D97-AF65-F5344CB8AC3E}">
        <p14:creationId xmlns:p14="http://schemas.microsoft.com/office/powerpoint/2010/main" val="155302678"/>
      </p:ext>
    </p:extLst>
  </p:cSld>
  <p:clrMapOvr>
    <a:masterClrMapping/>
  </p:clrMapOvr>
  <p:timing>
    <p:tnLst>
      <p:par>
        <p:cTn id="1" dur="indefinite" restart="never" nodeType="tmRoot"/>
      </p:par>
    </p:tnLst>
  </p:timing>
</p:sld>
</file>

<file path=ppt/slides/slide4222.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a:t>SOA or not SOA</a:t>
            </a:r>
          </a:p>
        </p:txBody>
      </p:sp>
      <p:sp>
        <p:nvSpPr>
          <p:cNvPr id="3" name="2 Marcador de contenido"/>
          <p:cNvSpPr>
            <a:spLocks noGrp="1"/>
          </p:cNvSpPr>
          <p:nvPr>
            <p:ph idx="1"/>
          </p:nvPr>
        </p:nvSpPr>
        <p:spPr/>
        <p:txBody>
          <a:bodyPr/>
          <a:lstStyle/>
          <a:p>
            <a:r>
              <a:rPr lang="es-ES_tradnl" dirty="0" smtClean="0"/>
              <a:t>Inherent interoperability</a:t>
            </a:r>
          </a:p>
          <a:p>
            <a:pPr lvl="1"/>
            <a:r>
              <a:rPr lang="es-ES_tradnl" dirty="0" smtClean="0"/>
              <a:t>SOA solutions involve aligned logic solutions</a:t>
            </a:r>
          </a:p>
          <a:p>
            <a:pPr lvl="1"/>
            <a:r>
              <a:rPr lang="es-ES_tradnl" dirty="0" smtClean="0"/>
              <a:t>Thus, service contracts and their underlying data models provide a mechanism to increase interoperability. </a:t>
            </a:r>
            <a:endParaRPr lang="es-ES" dirty="0"/>
          </a:p>
        </p:txBody>
      </p:sp>
      <p:sp>
        <p:nvSpPr>
          <p:cNvPr id="5" name="4 Marcador de número de diapositiva"/>
          <p:cNvSpPr>
            <a:spLocks noGrp="1"/>
          </p:cNvSpPr>
          <p:nvPr>
            <p:ph type="sldNum" sz="quarter" idx="12"/>
          </p:nvPr>
        </p:nvSpPr>
        <p:spPr/>
        <p:txBody>
          <a:bodyPr/>
          <a:lstStyle/>
          <a:p>
            <a:fld id="{132FADFE-3B8F-471C-ABF0-DBC7717ECBBC}" type="slidenum">
              <a:rPr lang="es-ES" smtClean="0"/>
              <a:t>42</a:t>
            </a:fld>
            <a:endParaRPr lang="es-ES"/>
          </a:p>
        </p:txBody>
      </p:sp>
      <p:sp>
        <p:nvSpPr>
          <p:cNvPr id="6" name="Marcador de pie de página 3"/>
          <p:cNvSpPr txBox="1">
            <a:spLocks/>
          </p:cNvSpPr>
          <p:nvPr/>
        </p:nvSpPr>
        <p:spPr>
          <a:xfrm>
            <a:off x="838200" y="6336284"/>
            <a:ext cx="4114800" cy="365125"/>
          </a:xfrm>
          <a:prstGeom prst="rect">
            <a:avLst/>
          </a:prstGeom>
        </p:spPr>
        <p:txBody>
          <a:bodyPr vert="horz" lIns="91440" tIns="45720" rIns="91440" bIns="45720" rtlCol="0" anchor="ctr"/>
          <a:lstStyle>
            <a:defPPr>
              <a:defRPr lang="es-E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s-ES" smtClean="0"/>
              <a:t>Intelligent Infrastructure Design for IoT - MiOT UCM</a:t>
            </a:r>
          </a:p>
          <a:p>
            <a:pPr algn="l"/>
            <a:r>
              <a:rPr lang="es-ES" smtClean="0"/>
              <a:t>Antonio Navarro </a:t>
            </a:r>
            <a:endParaRPr lang="es-ES" dirty="0"/>
          </a:p>
        </p:txBody>
      </p:sp>
    </p:spTree>
    <p:extLst>
      <p:ext uri="{BB962C8B-B14F-4D97-AF65-F5344CB8AC3E}">
        <p14:creationId xmlns:p14="http://schemas.microsoft.com/office/powerpoint/2010/main" val="2892735088"/>
      </p:ext>
    </p:extLst>
  </p:cSld>
  <p:clrMapOvr>
    <a:masterClrMapping/>
  </p:clrMapOvr>
  <p:timing>
    <p:tnLst>
      <p:par>
        <p:cTn id="1" dur="indefinite" restart="never" nodeType="tmRoot"/>
      </p:par>
    </p:tnLst>
  </p:timing>
</p:sld>
</file>

<file path=ppt/slides/slide4357.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a:t>SOA or not SOA</a:t>
            </a:r>
          </a:p>
        </p:txBody>
      </p:sp>
      <p:sp>
        <p:nvSpPr>
          <p:cNvPr id="5" name="4 Marcador de número de diapositiva"/>
          <p:cNvSpPr>
            <a:spLocks noGrp="1"/>
          </p:cNvSpPr>
          <p:nvPr>
            <p:ph type="sldNum" sz="quarter" idx="12"/>
          </p:nvPr>
        </p:nvSpPr>
        <p:spPr/>
        <p:txBody>
          <a:bodyPr/>
          <a:lstStyle/>
          <a:p>
            <a:fld id="{132FADFE-3B8F-471C-ABF0-DBC7717ECBBC}" type="slidenum">
              <a:rPr lang="es-ES" smtClean="0"/>
              <a:t>43</a:t>
            </a:fld>
            <a:endParaRPr lang="es-ES"/>
          </a:p>
        </p:txBody>
      </p:sp>
      <p:pic>
        <p:nvPicPr>
          <p:cNvPr id="4098" name="Picture 2" descr="http://proquest.safaribooksonline.com/getfile?item=ODEzZDA4c21wdGk5Z2UvL2NhZ3I0NDJhMjEvMzdyLmZwdGxjMTRzMF9pZy80aGZpZ2F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5640" y="2060849"/>
            <a:ext cx="6667500" cy="3381375"/>
          </a:xfrm>
          <a:prstGeom prst="rect">
            <a:avLst/>
          </a:prstGeom>
          <a:noFill/>
          <a:extLst>
            <a:ext uri="{909E8E84-426E-40DD-AFC4-6F175D3DCCD1}">
              <a14:hiddenFill xmlns:a14="http://schemas.microsoft.com/office/drawing/2010/main">
                <a:solidFill>
                  <a:srgbClr val="FFFFFF"/>
                </a:solidFill>
              </a14:hiddenFill>
            </a:ext>
          </a:extLst>
        </p:spPr>
      </p:pic>
      <p:sp>
        <p:nvSpPr>
          <p:cNvPr id="6" name="5 CuadroTexto"/>
          <p:cNvSpPr txBox="1"/>
          <p:nvPr/>
        </p:nvSpPr>
        <p:spPr>
          <a:xfrm>
            <a:off x="2207569" y="5565338"/>
            <a:ext cx="8143127" cy="369332"/>
          </a:xfrm>
          <a:prstGeom prst="rect">
            <a:avLst/>
          </a:prstGeom>
          <a:noFill/>
        </p:spPr>
        <p:txBody>
          <a:bodyPr wrap="none" rtlCol="0">
            <a:spAutoFit/>
          </a:bodyPr>
          <a:lstStyle/>
          <a:p>
            <a:r>
              <a:rPr lang="es-ES_tradnl" dirty="0"/>
              <a:t>Consistent set of services increases interoperability and </a:t>
            </a:r>
            <a:r>
              <a:rPr lang="es-ES_tradnl" dirty="0" err="1"/>
              <a:t>composability </a:t>
            </a:r>
            <a:r>
              <a:rPr lang="es-ES_tradnl" dirty="0"/>
              <a:t/>
            </a:r>
            <a:endParaRPr lang="es-ES" dirty="0"/>
          </a:p>
        </p:txBody>
      </p:sp>
      <p:sp>
        <p:nvSpPr>
          <p:cNvPr id="7" name="Marcador de pie de página 3"/>
          <p:cNvSpPr txBox="1">
            <a:spLocks/>
          </p:cNvSpPr>
          <p:nvPr/>
        </p:nvSpPr>
        <p:spPr>
          <a:xfrm>
            <a:off x="838200" y="6336284"/>
            <a:ext cx="4114800" cy="365125"/>
          </a:xfrm>
          <a:prstGeom prst="rect">
            <a:avLst/>
          </a:prstGeom>
        </p:spPr>
        <p:txBody>
          <a:bodyPr vert="horz" lIns="91440" tIns="45720" rIns="91440" bIns="45720" rtlCol="0" anchor="ctr"/>
          <a:lstStyle>
            <a:defPPr>
              <a:defRPr lang="es-E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s-ES" smtClean="0"/>
              <a:t>Intelligent Infrastructure Design for IoT - MiOT UCM</a:t>
            </a:r>
          </a:p>
          <a:p>
            <a:pPr algn="l"/>
            <a:r>
              <a:rPr lang="es-ES" smtClean="0"/>
              <a:t>Antonio Navarro </a:t>
            </a:r>
            <a:endParaRPr lang="es-ES" dirty="0"/>
          </a:p>
        </p:txBody>
      </p:sp>
      <p:sp>
        <p:nvSpPr>
          <p:cNvPr id="8" name="Marcador de pie de página 3"/>
          <p:cNvSpPr txBox="1">
            <a:spLocks/>
          </p:cNvSpPr>
          <p:nvPr/>
        </p:nvSpPr>
        <p:spPr>
          <a:xfrm>
            <a:off x="990600" y="6488684"/>
            <a:ext cx="4114800" cy="365125"/>
          </a:xfrm>
          <a:prstGeom prst="rect">
            <a:avLst/>
          </a:prstGeom>
        </p:spPr>
        <p:txBody>
          <a:bodyPr vert="horz" lIns="91440" tIns="45720" rIns="91440" bIns="45720" rtlCol="0" anchor="ctr"/>
          <a:lstStyle>
            <a:defPPr>
              <a:defRPr lang="es-E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s-ES" smtClean="0"/>
              <a:t>Intelligent Infrastructure Design for IoT - MiOT UCM</a:t>
            </a:r>
          </a:p>
          <a:p>
            <a:pPr algn="l"/>
            <a:r>
              <a:rPr lang="es-ES" smtClean="0"/>
              <a:t>Antonio Navarro </a:t>
            </a:r>
            <a:endParaRPr lang="es-ES" dirty="0"/>
          </a:p>
        </p:txBody>
      </p:sp>
    </p:spTree>
    <p:extLst>
      <p:ext uri="{BB962C8B-B14F-4D97-AF65-F5344CB8AC3E}">
        <p14:creationId xmlns:p14="http://schemas.microsoft.com/office/powerpoint/2010/main" val="928720957"/>
      </p:ext>
    </p:extLst>
  </p:cSld>
  <p:clrMapOvr>
    <a:masterClrMapping/>
  </p:clrMapOvr>
  <p:timing>
    <p:tnLst>
      <p:par>
        <p:cTn id="1" dur="indefinite" restart="never" nodeType="tmRoot"/>
      </p:par>
    </p:tnLst>
  </p:timing>
</p:sld>
</file>

<file path=ppt/slides/slide4479.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a:t>SOA or not SOA</a:t>
            </a:r>
          </a:p>
        </p:txBody>
      </p:sp>
      <p:sp>
        <p:nvSpPr>
          <p:cNvPr id="3" name="2 Marcador de contenido"/>
          <p:cNvSpPr>
            <a:spLocks noGrp="1"/>
          </p:cNvSpPr>
          <p:nvPr>
            <p:ph idx="1"/>
          </p:nvPr>
        </p:nvSpPr>
        <p:spPr>
          <a:xfrm>
            <a:off x="838200" y="1600200"/>
            <a:ext cx="10744200" cy="4997152"/>
          </a:xfrm>
        </p:spPr>
        <p:txBody>
          <a:bodyPr>
            <a:normAutofit/>
          </a:bodyPr>
          <a:lstStyle/>
          <a:p>
            <a:r>
              <a:rPr lang="es-ES_tradnl" dirty="0" smtClean="0"/>
              <a:t>SOA architecture also presents a number of challenges:</a:t>
            </a:r>
          </a:p>
          <a:p>
            <a:pPr lvl="1"/>
            <a:r>
              <a:rPr lang="es-ES_tradnl" dirty="0" smtClean="0"/>
              <a:t>Increased design complexity</a:t>
            </a:r>
          </a:p>
          <a:p>
            <a:pPr lvl="1"/>
            <a:r>
              <a:rPr lang="es-ES_tradnl" dirty="0" smtClean="0"/>
              <a:t>Need for design and architectural standards</a:t>
            </a:r>
          </a:p>
          <a:p>
            <a:pPr lvl="1"/>
            <a:r>
              <a:rPr lang="es-ES_tradnl" dirty="0" smtClean="0"/>
              <a:t>Pre-listing of all services prior to their implementation</a:t>
            </a:r>
          </a:p>
          <a:p>
            <a:pPr lvl="1"/>
            <a:r>
              <a:rPr lang="es-ES_tradnl" dirty="0" smtClean="0"/>
              <a:t>May hinder the application of agile methodologies.</a:t>
            </a:r>
          </a:p>
          <a:p>
            <a:pPr lvl="1"/>
            <a:r>
              <a:rPr lang="es-ES_tradnl" dirty="0"/>
              <a:t>Forces the presence of an authority in the management of services</a:t>
            </a:r>
          </a:p>
          <a:p>
            <a:r>
              <a:rPr lang="es-ES_tradnl" dirty="0"/>
              <a:t>Therefore, an SOA solution should only be applied when strictly necessary. </a:t>
            </a:r>
            <a:endParaRPr lang="es-ES" dirty="0"/>
          </a:p>
          <a:p>
            <a:pPr lvl="1"/>
            <a:endParaRPr lang="es-ES_tradnl" dirty="0" smtClean="0"/>
          </a:p>
        </p:txBody>
      </p:sp>
      <p:sp>
        <p:nvSpPr>
          <p:cNvPr id="5" name="4 Marcador de número de diapositiva"/>
          <p:cNvSpPr>
            <a:spLocks noGrp="1"/>
          </p:cNvSpPr>
          <p:nvPr>
            <p:ph type="sldNum" sz="quarter" idx="12"/>
          </p:nvPr>
        </p:nvSpPr>
        <p:spPr/>
        <p:txBody>
          <a:bodyPr/>
          <a:lstStyle/>
          <a:p>
            <a:fld id="{132FADFE-3B8F-471C-ABF0-DBC7717ECBBC}" type="slidenum">
              <a:rPr lang="es-ES" smtClean="0"/>
              <a:t>44</a:t>
            </a:fld>
            <a:endParaRPr lang="es-ES"/>
          </a:p>
        </p:txBody>
      </p:sp>
      <p:sp>
        <p:nvSpPr>
          <p:cNvPr id="6" name="Marcador de pie de página 3"/>
          <p:cNvSpPr txBox="1">
            <a:spLocks/>
          </p:cNvSpPr>
          <p:nvPr/>
        </p:nvSpPr>
        <p:spPr>
          <a:xfrm>
            <a:off x="838200" y="6336284"/>
            <a:ext cx="4114800" cy="365125"/>
          </a:xfrm>
          <a:prstGeom prst="rect">
            <a:avLst/>
          </a:prstGeom>
        </p:spPr>
        <p:txBody>
          <a:bodyPr vert="horz" lIns="91440" tIns="45720" rIns="91440" bIns="45720" rtlCol="0" anchor="ctr"/>
          <a:lstStyle>
            <a:defPPr>
              <a:defRPr lang="es-E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s-ES" smtClean="0"/>
              <a:t>Intelligent Infrastructure Design for IoT - MiOT UCM</a:t>
            </a:r>
          </a:p>
          <a:p>
            <a:pPr algn="l"/>
            <a:r>
              <a:rPr lang="es-ES" smtClean="0"/>
              <a:t>Antonio Navarro </a:t>
            </a:r>
            <a:endParaRPr lang="es-ES" dirty="0"/>
          </a:p>
        </p:txBody>
      </p:sp>
    </p:spTree>
    <p:extLst>
      <p:ext uri="{BB962C8B-B14F-4D97-AF65-F5344CB8AC3E}">
        <p14:creationId xmlns:p14="http://schemas.microsoft.com/office/powerpoint/2010/main" val="1706659595"/>
      </p:ext>
    </p:extLst>
  </p:cSld>
  <p:clrMapOvr>
    <a:masterClrMapping/>
  </p:clrMapOvr>
  <p:timing>
    <p:tnLst>
      <p:par>
        <p:cTn id="1" dur="indefinite" restart="never" nodeType="tmRoot"/>
      </p:par>
    </p:tnLst>
  </p:timing>
</p:sld>
</file>

<file path=ppt/slides/slide4538.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smtClean="0"/>
              <a:t>Web services </a:t>
            </a:r>
            <a:endParaRPr lang="es-ES" dirty="0"/>
          </a:p>
        </p:txBody>
      </p:sp>
      <p:sp>
        <p:nvSpPr>
          <p:cNvPr id="3" name="2 Marcador de contenido"/>
          <p:cNvSpPr>
            <a:spLocks noGrp="1"/>
          </p:cNvSpPr>
          <p:nvPr>
            <p:ph idx="1"/>
          </p:nvPr>
        </p:nvSpPr>
        <p:spPr/>
        <p:txBody>
          <a:bodyPr/>
          <a:lstStyle/>
          <a:p>
            <a:r>
              <a:rPr lang="es-ES_tradnl" dirty="0" smtClean="0"/>
              <a:t>SOA is a generic architecture independent of concrete implementations.</a:t>
            </a:r>
          </a:p>
          <a:p>
            <a:r>
              <a:rPr lang="es-ES_tradnl" dirty="0" smtClean="0"/>
              <a:t>CORBA can be an </a:t>
            </a:r>
            <a:r>
              <a:rPr lang="es-ES_tradnl" dirty="0" smtClean="0"/>
              <a:t>SOA </a:t>
            </a:r>
            <a:r>
              <a:rPr lang="es-ES_tradnl" smtClean="0"/>
              <a:t>implementation</a:t>
            </a:r>
          </a:p>
          <a:p>
            <a:r>
              <a:rPr lang="es-ES_tradnl" dirty="0" smtClean="0"/>
              <a:t>It is common to speak of web services as a mechanism for SOA implementation. </a:t>
            </a:r>
            <a:endParaRPr lang="es-ES" dirty="0"/>
          </a:p>
        </p:txBody>
      </p:sp>
      <p:sp>
        <p:nvSpPr>
          <p:cNvPr id="5" name="4 Marcador de número de diapositiva"/>
          <p:cNvSpPr>
            <a:spLocks noGrp="1"/>
          </p:cNvSpPr>
          <p:nvPr>
            <p:ph type="sldNum" sz="quarter" idx="12"/>
          </p:nvPr>
        </p:nvSpPr>
        <p:spPr/>
        <p:txBody>
          <a:bodyPr/>
          <a:lstStyle/>
          <a:p>
            <a:fld id="{132FADFE-3B8F-471C-ABF0-DBC7717ECBBC}" type="slidenum">
              <a:rPr lang="es-ES" smtClean="0"/>
              <a:t>45</a:t>
            </a:fld>
            <a:endParaRPr lang="es-ES"/>
          </a:p>
        </p:txBody>
      </p:sp>
      <p:sp>
        <p:nvSpPr>
          <p:cNvPr id="6" name="Marcador de pie de página 3"/>
          <p:cNvSpPr txBox="1">
            <a:spLocks/>
          </p:cNvSpPr>
          <p:nvPr/>
        </p:nvSpPr>
        <p:spPr>
          <a:xfrm>
            <a:off x="838200" y="6336284"/>
            <a:ext cx="4114800" cy="365125"/>
          </a:xfrm>
          <a:prstGeom prst="rect">
            <a:avLst/>
          </a:prstGeom>
        </p:spPr>
        <p:txBody>
          <a:bodyPr vert="horz" lIns="91440" tIns="45720" rIns="91440" bIns="45720" rtlCol="0" anchor="ctr"/>
          <a:lstStyle>
            <a:defPPr>
              <a:defRPr lang="es-E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s-ES" smtClean="0"/>
              <a:t>Intelligent Infrastructure Design for IoT - MiOT UCM</a:t>
            </a:r>
          </a:p>
          <a:p>
            <a:pPr algn="l"/>
            <a:r>
              <a:rPr lang="es-ES" smtClean="0"/>
              <a:t>Antonio Navarro </a:t>
            </a:r>
            <a:endParaRPr lang="es-ES" dirty="0"/>
          </a:p>
        </p:txBody>
      </p:sp>
    </p:spTree>
    <p:extLst>
      <p:ext uri="{BB962C8B-B14F-4D97-AF65-F5344CB8AC3E}">
        <p14:creationId xmlns:p14="http://schemas.microsoft.com/office/powerpoint/2010/main" val="1704376096"/>
      </p:ext>
    </p:extLst>
  </p:cSld>
  <p:clrMapOvr>
    <a:masterClrMapping/>
  </p:clrMapOvr>
  <p:timing>
    <p:tnLst>
      <p:par>
        <p:cTn id="1" dur="indefinite" restart="never" nodeType="tmRoot"/>
      </p:par>
    </p:tnLst>
  </p:timing>
</p:sld>
</file>

<file path=ppt/slides/slide464.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smtClean="0"/>
              <a:t>Web services </a:t>
            </a:r>
            <a:endParaRPr lang="es-ES" dirty="0"/>
          </a:p>
        </p:txBody>
      </p:sp>
      <p:sp>
        <p:nvSpPr>
          <p:cNvPr id="3" name="2 Marcador de contenido"/>
          <p:cNvSpPr>
            <a:spLocks noGrp="1"/>
          </p:cNvSpPr>
          <p:nvPr>
            <p:ph idx="1"/>
          </p:nvPr>
        </p:nvSpPr>
        <p:spPr/>
        <p:txBody>
          <a:bodyPr/>
          <a:lstStyle/>
          <a:p>
            <a:r>
              <a:rPr lang="es-ES_tradnl" dirty="0" smtClean="0"/>
              <a:t>There are several definitions, but I am not convinced by any of them</a:t>
            </a:r>
          </a:p>
          <a:p>
            <a:r>
              <a:rPr lang="es-ES_tradnl" dirty="0" smtClean="0"/>
              <a:t>I would say that a </a:t>
            </a:r>
            <a:r>
              <a:rPr lang="es-ES_tradnl" i="1" dirty="0" smtClean="0"/>
              <a:t>web service </a:t>
            </a:r>
            <a:r>
              <a:rPr lang="es-ES_tradnl" dirty="0" smtClean="0"/>
              <a:t>is an element of logic </a:t>
            </a:r>
            <a:r>
              <a:rPr lang="es-ES_tradnl" dirty="0" err="1" smtClean="0"/>
              <a:t>invocable over </a:t>
            </a:r>
            <a:r>
              <a:rPr lang="es-ES_tradnl" dirty="0" smtClean="0"/>
              <a:t>the network and whose client only knows the type of the input information output, and the implemented functionality, i.e., it does not know its implementation platform </a:t>
            </a:r>
            <a:endParaRPr lang="es-ES" dirty="0"/>
          </a:p>
        </p:txBody>
      </p:sp>
      <p:sp>
        <p:nvSpPr>
          <p:cNvPr id="5" name="4 Marcador de número de diapositiva"/>
          <p:cNvSpPr>
            <a:spLocks noGrp="1"/>
          </p:cNvSpPr>
          <p:nvPr>
            <p:ph type="sldNum" sz="quarter" idx="12"/>
          </p:nvPr>
        </p:nvSpPr>
        <p:spPr/>
        <p:txBody>
          <a:bodyPr/>
          <a:lstStyle/>
          <a:p>
            <a:fld id="{132FADFE-3B8F-471C-ABF0-DBC7717ECBBC}" type="slidenum">
              <a:rPr lang="es-ES" smtClean="0"/>
              <a:t>46</a:t>
            </a:fld>
            <a:endParaRPr lang="es-ES"/>
          </a:p>
        </p:txBody>
      </p:sp>
      <p:sp>
        <p:nvSpPr>
          <p:cNvPr id="6" name="Marcador de pie de página 3"/>
          <p:cNvSpPr txBox="1">
            <a:spLocks/>
          </p:cNvSpPr>
          <p:nvPr/>
        </p:nvSpPr>
        <p:spPr>
          <a:xfrm>
            <a:off x="838200" y="6336284"/>
            <a:ext cx="4114800" cy="365125"/>
          </a:xfrm>
          <a:prstGeom prst="rect">
            <a:avLst/>
          </a:prstGeom>
        </p:spPr>
        <p:txBody>
          <a:bodyPr vert="horz" lIns="91440" tIns="45720" rIns="91440" bIns="45720" rtlCol="0" anchor="ctr"/>
          <a:lstStyle>
            <a:defPPr>
              <a:defRPr lang="es-E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s-ES" smtClean="0"/>
              <a:t>Intelligent Infrastructure Design for IoT - MiOT UCM</a:t>
            </a:r>
          </a:p>
          <a:p>
            <a:pPr algn="l"/>
            <a:r>
              <a:rPr lang="es-ES" smtClean="0"/>
              <a:t>Antonio Navarro </a:t>
            </a:r>
            <a:endParaRPr lang="es-ES" dirty="0"/>
          </a:p>
        </p:txBody>
      </p:sp>
    </p:spTree>
    <p:extLst>
      <p:ext uri="{BB962C8B-B14F-4D97-AF65-F5344CB8AC3E}">
        <p14:creationId xmlns:p14="http://schemas.microsoft.com/office/powerpoint/2010/main" val="3339845288"/>
      </p:ext>
    </p:extLst>
  </p:cSld>
  <p:clrMapOvr>
    <a:masterClrMapping/>
  </p:clrMapOvr>
  <p:timing>
    <p:tnLst>
      <p:par>
        <p:cTn id="1" dur="indefinite" restart="never" nodeType="tmRoot"/>
      </p:par>
    </p:tnLst>
  </p:timing>
</p:sld>
</file>

<file path=ppt/slides/slide4723.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smtClean="0"/>
              <a:t>Web services </a:t>
            </a:r>
            <a:endParaRPr lang="es-ES" dirty="0"/>
          </a:p>
        </p:txBody>
      </p:sp>
      <p:sp>
        <p:nvSpPr>
          <p:cNvPr id="3" name="2 Marcador de contenido"/>
          <p:cNvSpPr>
            <a:spLocks noGrp="1"/>
          </p:cNvSpPr>
          <p:nvPr>
            <p:ph idx="1"/>
          </p:nvPr>
        </p:nvSpPr>
        <p:spPr/>
        <p:txBody>
          <a:bodyPr/>
          <a:lstStyle/>
          <a:p>
            <a:r>
              <a:rPr lang="es-ES_tradnl" dirty="0" smtClean="0"/>
              <a:t>There is a first generation of web services characterized by the use of:</a:t>
            </a:r>
          </a:p>
          <a:p>
            <a:pPr lvl="1"/>
            <a:r>
              <a:rPr lang="es-ES_tradnl" i="1" dirty="0" smtClean="0"/>
              <a:t>Web </a:t>
            </a:r>
            <a:r>
              <a:rPr lang="es-ES_tradnl" i="1" dirty="0" err="1" smtClean="0"/>
              <a:t>Services </a:t>
            </a:r>
            <a:r>
              <a:rPr lang="es-ES_tradnl" i="1" dirty="0" err="1" smtClean="0"/>
              <a:t>Description </a:t>
            </a:r>
            <a:r>
              <a:rPr lang="es-ES_tradnl" i="1" dirty="0" err="1" smtClean="0"/>
              <a:t>Language </a:t>
            </a:r>
            <a:r>
              <a:rPr lang="es-ES_tradnl" dirty="0" smtClean="0"/>
              <a:t>(WSDL)</a:t>
            </a:r>
          </a:p>
          <a:p>
            <a:pPr lvl="1"/>
            <a:r>
              <a:rPr lang="es-ES_tradnl" i="1" dirty="0" smtClean="0"/>
              <a:t>Simple </a:t>
            </a:r>
            <a:r>
              <a:rPr lang="es-ES_tradnl" i="1" dirty="0" err="1" smtClean="0"/>
              <a:t>Object </a:t>
            </a:r>
            <a:r>
              <a:rPr lang="es-ES_tradnl" i="1" dirty="0" smtClean="0"/>
              <a:t>Access </a:t>
            </a:r>
            <a:r>
              <a:rPr lang="es-ES_tradnl" i="1" dirty="0" err="1" smtClean="0"/>
              <a:t>Protocol </a:t>
            </a:r>
            <a:r>
              <a:rPr lang="es-ES_tradnl" dirty="0" smtClean="0"/>
              <a:t>(SOAP)</a:t>
            </a:r>
          </a:p>
          <a:p>
            <a:pPr lvl="1"/>
            <a:r>
              <a:rPr lang="es-ES_tradnl" i="1" dirty="0" smtClean="0"/>
              <a:t>Universal </a:t>
            </a:r>
            <a:r>
              <a:rPr lang="es-ES_tradnl" i="1" dirty="0" err="1" smtClean="0"/>
              <a:t>Description</a:t>
            </a:r>
            <a:r>
              <a:rPr lang="es-ES_tradnl" i="1" dirty="0" smtClean="0"/>
              <a:t>, </a:t>
            </a:r>
            <a:r>
              <a:rPr lang="es-ES_tradnl" i="1" dirty="0" err="1" smtClean="0"/>
              <a:t>Discovery </a:t>
            </a:r>
            <a:r>
              <a:rPr lang="es-ES_tradnl" i="1" dirty="0" smtClean="0"/>
              <a:t>and </a:t>
            </a:r>
            <a:r>
              <a:rPr lang="es-ES_tradnl" i="1" dirty="0" err="1" smtClean="0"/>
              <a:t>Integration </a:t>
            </a:r>
            <a:r>
              <a:rPr lang="es-ES_tradnl" dirty="0" smtClean="0"/>
              <a:t>(UDDI)</a:t>
            </a:r>
          </a:p>
          <a:p>
            <a:pPr lvl="1"/>
            <a:r>
              <a:rPr lang="es-ES_tradnl" i="1" dirty="0" smtClean="0"/>
              <a:t>WS-I Basic </a:t>
            </a:r>
            <a:r>
              <a:rPr lang="es-ES_tradnl" i="1" dirty="0" err="1" smtClean="0"/>
              <a:t>Profile </a:t>
            </a:r>
            <a:r>
              <a:rPr lang="es-ES_tradnl" i="1" dirty="0" smtClean="0"/>
              <a:t/>
            </a:r>
            <a:endParaRPr lang="es-ES_tradnl" i="1" dirty="0" smtClean="0"/>
          </a:p>
        </p:txBody>
      </p:sp>
      <p:sp>
        <p:nvSpPr>
          <p:cNvPr id="5" name="4 Marcador de número de diapositiva"/>
          <p:cNvSpPr>
            <a:spLocks noGrp="1"/>
          </p:cNvSpPr>
          <p:nvPr>
            <p:ph type="sldNum" sz="quarter" idx="12"/>
          </p:nvPr>
        </p:nvSpPr>
        <p:spPr/>
        <p:txBody>
          <a:bodyPr/>
          <a:lstStyle/>
          <a:p>
            <a:fld id="{132FADFE-3B8F-471C-ABF0-DBC7717ECBBC}" type="slidenum">
              <a:rPr lang="es-ES" smtClean="0"/>
              <a:t>47</a:t>
            </a:fld>
            <a:endParaRPr lang="es-ES"/>
          </a:p>
        </p:txBody>
      </p:sp>
      <p:sp>
        <p:nvSpPr>
          <p:cNvPr id="6" name="Marcador de pie de página 3"/>
          <p:cNvSpPr txBox="1">
            <a:spLocks/>
          </p:cNvSpPr>
          <p:nvPr/>
        </p:nvSpPr>
        <p:spPr>
          <a:xfrm>
            <a:off x="838200" y="6336284"/>
            <a:ext cx="4114800" cy="365125"/>
          </a:xfrm>
          <a:prstGeom prst="rect">
            <a:avLst/>
          </a:prstGeom>
        </p:spPr>
        <p:txBody>
          <a:bodyPr vert="horz" lIns="91440" tIns="45720" rIns="91440" bIns="45720" rtlCol="0" anchor="ctr"/>
          <a:lstStyle>
            <a:defPPr>
              <a:defRPr lang="es-E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s-ES" smtClean="0"/>
              <a:t>Intelligent Infrastructure Design for IoT - MiOT UCM</a:t>
            </a:r>
          </a:p>
          <a:p>
            <a:pPr algn="l"/>
            <a:r>
              <a:rPr lang="es-ES" smtClean="0"/>
              <a:t>Antonio Navarro </a:t>
            </a:r>
            <a:endParaRPr lang="es-ES" dirty="0"/>
          </a:p>
        </p:txBody>
      </p:sp>
    </p:spTree>
    <p:extLst>
      <p:ext uri="{BB962C8B-B14F-4D97-AF65-F5344CB8AC3E}">
        <p14:creationId xmlns:p14="http://schemas.microsoft.com/office/powerpoint/2010/main" val="3181647554"/>
      </p:ext>
    </p:extLst>
  </p:cSld>
  <p:clrMapOvr>
    <a:masterClrMapping/>
  </p:clrMapOvr>
  <p:timing>
    <p:tnLst>
      <p:par>
        <p:cTn id="1" dur="indefinite" restart="never" nodeType="tmRoot"/>
      </p:par>
    </p:tnLst>
  </p:timing>
</p:sld>
</file>

<file path=ppt/slides/slide4853.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a:t>Web services </a:t>
            </a:r>
            <a:endParaRPr lang="es-ES" dirty="0"/>
          </a:p>
        </p:txBody>
      </p:sp>
      <p:sp>
        <p:nvSpPr>
          <p:cNvPr id="5" name="4 Marcador de número de diapositiva"/>
          <p:cNvSpPr>
            <a:spLocks noGrp="1"/>
          </p:cNvSpPr>
          <p:nvPr>
            <p:ph type="sldNum" sz="quarter" idx="12"/>
          </p:nvPr>
        </p:nvSpPr>
        <p:spPr/>
        <p:txBody>
          <a:bodyPr/>
          <a:lstStyle/>
          <a:p>
            <a:fld id="{132FADFE-3B8F-471C-ABF0-DBC7717ECBBC}" type="slidenum">
              <a:rPr lang="es-ES" smtClean="0"/>
              <a:t>48</a:t>
            </a:fld>
            <a:endParaRPr lang="es-ES"/>
          </a:p>
        </p:txBody>
      </p:sp>
      <p:sp>
        <p:nvSpPr>
          <p:cNvPr id="6" name="5 CuadroTexto"/>
          <p:cNvSpPr txBox="1"/>
          <p:nvPr/>
        </p:nvSpPr>
        <p:spPr>
          <a:xfrm>
            <a:off x="5519937" y="1700808"/>
            <a:ext cx="1368151" cy="923330"/>
          </a:xfrm>
          <a:prstGeom prst="rect">
            <a:avLst/>
          </a:prstGeom>
          <a:noFill/>
          <a:ln>
            <a:solidFill>
              <a:schemeClr val="tx1"/>
            </a:solidFill>
          </a:ln>
        </p:spPr>
        <p:txBody>
          <a:bodyPr wrap="square" rtlCol="0">
            <a:spAutoFit/>
          </a:bodyPr>
          <a:lstStyle/>
          <a:p>
            <a:pPr algn="ctr"/>
            <a:r>
              <a:rPr lang="es-ES_tradnl" dirty="0"/>
              <a:t>Service Registration (UDDI) </a:t>
            </a:r>
            <a:endParaRPr lang="es-ES" dirty="0"/>
          </a:p>
        </p:txBody>
      </p:sp>
      <p:sp>
        <p:nvSpPr>
          <p:cNvPr id="7" name="6 CuadroTexto"/>
          <p:cNvSpPr txBox="1"/>
          <p:nvPr/>
        </p:nvSpPr>
        <p:spPr>
          <a:xfrm>
            <a:off x="3647730" y="4293097"/>
            <a:ext cx="1296143" cy="646331"/>
          </a:xfrm>
          <a:prstGeom prst="rect">
            <a:avLst/>
          </a:prstGeom>
          <a:noFill/>
        </p:spPr>
        <p:txBody>
          <a:bodyPr wrap="square" rtlCol="0">
            <a:spAutoFit/>
          </a:bodyPr>
          <a:lstStyle/>
          <a:p>
            <a:pPr algn="ctr"/>
            <a:r>
              <a:rPr lang="es-ES_tradnl" dirty="0"/>
              <a:t>Applicant for the service </a:t>
            </a:r>
            <a:endParaRPr lang="es-ES" dirty="0"/>
          </a:p>
        </p:txBody>
      </p:sp>
      <p:sp>
        <p:nvSpPr>
          <p:cNvPr id="8" name="7 CuadroTexto"/>
          <p:cNvSpPr txBox="1"/>
          <p:nvPr/>
        </p:nvSpPr>
        <p:spPr>
          <a:xfrm>
            <a:off x="7453704" y="4154596"/>
            <a:ext cx="1224136" cy="923330"/>
          </a:xfrm>
          <a:prstGeom prst="rect">
            <a:avLst/>
          </a:prstGeom>
          <a:noFill/>
        </p:spPr>
        <p:txBody>
          <a:bodyPr wrap="square" rtlCol="0">
            <a:spAutoFit/>
          </a:bodyPr>
          <a:lstStyle/>
          <a:p>
            <a:pPr algn="ctr"/>
            <a:r>
              <a:rPr lang="es-ES_tradnl" dirty="0"/>
              <a:t>Service Provider </a:t>
            </a:r>
            <a:endParaRPr lang="es-ES" dirty="0"/>
          </a:p>
        </p:txBody>
      </p:sp>
      <p:sp>
        <p:nvSpPr>
          <p:cNvPr id="9" name="8 Elipse"/>
          <p:cNvSpPr/>
          <p:nvPr/>
        </p:nvSpPr>
        <p:spPr>
          <a:xfrm>
            <a:off x="3647730" y="4005065"/>
            <a:ext cx="1296143" cy="1296143"/>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0" name="9 Elipse"/>
          <p:cNvSpPr/>
          <p:nvPr/>
        </p:nvSpPr>
        <p:spPr>
          <a:xfrm>
            <a:off x="7417701" y="3962351"/>
            <a:ext cx="1296143" cy="1296143"/>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11" name="10 Conector recto de flecha"/>
          <p:cNvCxnSpPr>
            <a:stCxn id="6" idx="1"/>
            <a:endCxn id="9" idx="0"/>
          </p:cNvCxnSpPr>
          <p:nvPr/>
        </p:nvCxnSpPr>
        <p:spPr>
          <a:xfrm flipH="1">
            <a:off x="4295802" y="2162474"/>
            <a:ext cx="1224135" cy="1842591"/>
          </a:xfrm>
          <a:prstGeom prst="straightConnector1">
            <a:avLst/>
          </a:prstGeom>
          <a:ln>
            <a:solidFill>
              <a:schemeClr val="tx1"/>
            </a:solidFill>
            <a:headEnd w="lg" len="lg"/>
            <a:tailEnd type="arrow" w="lg" len="lg"/>
          </a:ln>
        </p:spPr>
        <p:style>
          <a:lnRef idx="1">
            <a:schemeClr val="accent1"/>
          </a:lnRef>
          <a:fillRef idx="0">
            <a:schemeClr val="accent1"/>
          </a:fillRef>
          <a:effectRef idx="0">
            <a:schemeClr val="accent1"/>
          </a:effectRef>
          <a:fontRef idx="minor">
            <a:schemeClr val="tx1"/>
          </a:fontRef>
        </p:style>
      </p:cxnSp>
      <p:cxnSp>
        <p:nvCxnSpPr>
          <p:cNvPr id="12" name="11 Conector recto de flecha"/>
          <p:cNvCxnSpPr>
            <a:stCxn id="7" idx="3"/>
            <a:endCxn id="8" idx="1"/>
          </p:cNvCxnSpPr>
          <p:nvPr/>
        </p:nvCxnSpPr>
        <p:spPr>
          <a:xfrm flipV="1">
            <a:off x="4943872" y="4616262"/>
            <a:ext cx="2509832" cy="1"/>
          </a:xfrm>
          <a:prstGeom prst="straightConnector1">
            <a:avLst/>
          </a:prstGeom>
          <a:ln>
            <a:solidFill>
              <a:schemeClr val="tx1"/>
            </a:solidFill>
            <a:headEnd type="arrow" w="lg" len="lg"/>
            <a:tailEnd type="arrow" w="lg" len="lg"/>
          </a:ln>
        </p:spPr>
        <p:style>
          <a:lnRef idx="1">
            <a:schemeClr val="accent1"/>
          </a:lnRef>
          <a:fillRef idx="0">
            <a:schemeClr val="accent1"/>
          </a:fillRef>
          <a:effectRef idx="0">
            <a:schemeClr val="accent1"/>
          </a:effectRef>
          <a:fontRef idx="minor">
            <a:schemeClr val="tx1"/>
          </a:fontRef>
        </p:style>
      </p:cxnSp>
      <p:cxnSp>
        <p:nvCxnSpPr>
          <p:cNvPr id="13" name="12 Conector recto de flecha"/>
          <p:cNvCxnSpPr>
            <a:stCxn id="10" idx="0"/>
            <a:endCxn id="6" idx="3"/>
          </p:cNvCxnSpPr>
          <p:nvPr/>
        </p:nvCxnSpPr>
        <p:spPr>
          <a:xfrm flipH="1" flipV="1">
            <a:off x="6888088" y="2162474"/>
            <a:ext cx="1177685" cy="1799877"/>
          </a:xfrm>
          <a:prstGeom prst="straightConnector1">
            <a:avLst/>
          </a:prstGeom>
          <a:ln>
            <a:solidFill>
              <a:schemeClr val="tx1"/>
            </a:solidFill>
            <a:headEnd w="lg" len="lg"/>
            <a:tailEnd type="arrow" w="lg" len="lg"/>
          </a:ln>
        </p:spPr>
        <p:style>
          <a:lnRef idx="1">
            <a:schemeClr val="accent1"/>
          </a:lnRef>
          <a:fillRef idx="0">
            <a:schemeClr val="accent1"/>
          </a:fillRef>
          <a:effectRef idx="0">
            <a:schemeClr val="accent1"/>
          </a:effectRef>
          <a:fontRef idx="minor">
            <a:schemeClr val="tx1"/>
          </a:fontRef>
        </p:style>
      </p:cxnSp>
      <p:sp>
        <p:nvSpPr>
          <p:cNvPr id="14" name="13 CuadroTexto"/>
          <p:cNvSpPr txBox="1"/>
          <p:nvPr/>
        </p:nvSpPr>
        <p:spPr>
          <a:xfrm>
            <a:off x="7536160" y="2730372"/>
            <a:ext cx="1309654" cy="646331"/>
          </a:xfrm>
          <a:prstGeom prst="rect">
            <a:avLst/>
          </a:prstGeom>
          <a:noFill/>
        </p:spPr>
        <p:txBody>
          <a:bodyPr wrap="none" rtlCol="0">
            <a:spAutoFit/>
          </a:bodyPr>
          <a:lstStyle/>
          <a:p>
            <a:r>
              <a:rPr lang="es-ES_tradnl" dirty="0"/>
              <a:t>publication </a:t>
            </a:r>
          </a:p>
          <a:p>
            <a:pPr algn="ctr"/>
            <a:r>
              <a:rPr lang="es-ES_tradnl" dirty="0"/>
              <a:t>(WSDL) </a:t>
            </a:r>
            <a:endParaRPr lang="es-ES" dirty="0"/>
          </a:p>
        </p:txBody>
      </p:sp>
      <p:sp>
        <p:nvSpPr>
          <p:cNvPr id="15" name="14 CuadroTexto"/>
          <p:cNvSpPr txBox="1"/>
          <p:nvPr/>
        </p:nvSpPr>
        <p:spPr>
          <a:xfrm>
            <a:off x="3547818" y="2591872"/>
            <a:ext cx="1468062" cy="923330"/>
          </a:xfrm>
          <a:prstGeom prst="rect">
            <a:avLst/>
          </a:prstGeom>
          <a:noFill/>
        </p:spPr>
        <p:txBody>
          <a:bodyPr wrap="square" rtlCol="0">
            <a:spAutoFit/>
          </a:bodyPr>
          <a:lstStyle/>
          <a:p>
            <a:pPr algn="ctr"/>
            <a:r>
              <a:rPr lang="es-ES_tradnl" dirty="0"/>
              <a:t>discover and retrieve (WSDL) </a:t>
            </a:r>
            <a:endParaRPr lang="es-ES" dirty="0"/>
          </a:p>
        </p:txBody>
      </p:sp>
      <p:sp>
        <p:nvSpPr>
          <p:cNvPr id="16" name="15 CuadroTexto"/>
          <p:cNvSpPr txBox="1"/>
          <p:nvPr/>
        </p:nvSpPr>
        <p:spPr>
          <a:xfrm>
            <a:off x="5447929" y="4653136"/>
            <a:ext cx="1704167" cy="923330"/>
          </a:xfrm>
          <a:prstGeom prst="rect">
            <a:avLst/>
          </a:prstGeom>
          <a:noFill/>
        </p:spPr>
        <p:txBody>
          <a:bodyPr wrap="square" rtlCol="0">
            <a:spAutoFit/>
          </a:bodyPr>
          <a:lstStyle/>
          <a:p>
            <a:pPr algn="ctr"/>
            <a:r>
              <a:rPr lang="es-ES_tradnl" dirty="0"/>
              <a:t>Message exchange (SOAP) </a:t>
            </a:r>
            <a:endParaRPr lang="es-ES" dirty="0"/>
          </a:p>
        </p:txBody>
      </p:sp>
      <p:sp>
        <p:nvSpPr>
          <p:cNvPr id="18" name="17 CuadroTexto"/>
          <p:cNvSpPr txBox="1"/>
          <p:nvPr/>
        </p:nvSpPr>
        <p:spPr>
          <a:xfrm>
            <a:off x="4511824" y="5877272"/>
            <a:ext cx="3618170" cy="369332"/>
          </a:xfrm>
          <a:prstGeom prst="rect">
            <a:avLst/>
          </a:prstGeom>
          <a:noFill/>
        </p:spPr>
        <p:txBody>
          <a:bodyPr wrap="none" rtlCol="0">
            <a:spAutoFit/>
          </a:bodyPr>
          <a:lstStyle/>
          <a:p>
            <a:r>
              <a:rPr lang="es-ES_tradnl" dirty="0"/>
              <a:t>First generation of web services </a:t>
            </a:r>
            <a:endParaRPr lang="es-ES" dirty="0"/>
          </a:p>
        </p:txBody>
      </p:sp>
      <p:sp>
        <p:nvSpPr>
          <p:cNvPr id="17" name="Marcador de pie de página 3"/>
          <p:cNvSpPr txBox="1">
            <a:spLocks/>
          </p:cNvSpPr>
          <p:nvPr/>
        </p:nvSpPr>
        <p:spPr>
          <a:xfrm>
            <a:off x="838200" y="6336284"/>
            <a:ext cx="4114800" cy="365125"/>
          </a:xfrm>
          <a:prstGeom prst="rect">
            <a:avLst/>
          </a:prstGeom>
        </p:spPr>
        <p:txBody>
          <a:bodyPr vert="horz" lIns="91440" tIns="45720" rIns="91440" bIns="45720" rtlCol="0" anchor="ctr"/>
          <a:lstStyle>
            <a:defPPr>
              <a:defRPr lang="es-E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s-ES" smtClean="0"/>
              <a:t>Intelligent Infrastructure Design for IoT - MiOT UCM</a:t>
            </a:r>
          </a:p>
          <a:p>
            <a:pPr algn="l"/>
            <a:r>
              <a:rPr lang="es-ES" smtClean="0"/>
              <a:t>Antonio Navarro </a:t>
            </a:r>
            <a:endParaRPr lang="es-ES" dirty="0"/>
          </a:p>
        </p:txBody>
      </p:sp>
    </p:spTree>
    <p:extLst>
      <p:ext uri="{BB962C8B-B14F-4D97-AF65-F5344CB8AC3E}">
        <p14:creationId xmlns:p14="http://schemas.microsoft.com/office/powerpoint/2010/main" val="2886234200"/>
      </p:ext>
    </p:extLst>
  </p:cSld>
  <p:clrMapOvr>
    <a:masterClrMapping/>
  </p:clrMapOvr>
  <p:timing>
    <p:tnLst>
      <p:par>
        <p:cTn id="1" dur="indefinite" restart="never" nodeType="tmRoot"/>
      </p:par>
    </p:tnLst>
  </p:timing>
</p:sld>
</file>

<file path=ppt/slides/slide4970.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a:t>Web services </a:t>
            </a:r>
            <a:endParaRPr lang="es-ES" dirty="0"/>
          </a:p>
        </p:txBody>
      </p:sp>
      <p:sp>
        <p:nvSpPr>
          <p:cNvPr id="3" name="2 Marcador de contenido"/>
          <p:cNvSpPr>
            <a:spLocks noGrp="1"/>
          </p:cNvSpPr>
          <p:nvPr>
            <p:ph idx="1"/>
          </p:nvPr>
        </p:nvSpPr>
        <p:spPr/>
        <p:txBody>
          <a:bodyPr>
            <a:normAutofit lnSpcReduction="10000"/>
          </a:bodyPr>
          <a:lstStyle/>
          <a:p>
            <a:r>
              <a:rPr lang="es-ES_tradnl" dirty="0" smtClean="0"/>
              <a:t>There is a second generation of web services based on extensions to the first generation web services. Among others:</a:t>
            </a:r>
          </a:p>
          <a:p>
            <a:pPr lvl="1"/>
            <a:r>
              <a:rPr lang="es-ES_tradnl" i="1" dirty="0" smtClean="0"/>
              <a:t>WS-Security </a:t>
            </a:r>
            <a:r>
              <a:rPr lang="es-ES_tradnl" i="1" dirty="0" err="1" smtClean="0"/>
              <a:t>Specification </a:t>
            </a:r>
            <a:r>
              <a:rPr lang="es-ES_tradnl" i="1" dirty="0" smtClean="0"/>
              <a:t>and </a:t>
            </a:r>
            <a:r>
              <a:rPr lang="es-ES_tradnl" i="1" dirty="0" err="1" smtClean="0"/>
              <a:t>Frameworks </a:t>
            </a:r>
            <a:r>
              <a:rPr lang="es-ES_tradnl" i="1" dirty="0" err="1" smtClean="0"/>
              <a:t/>
            </a:r>
            <a:endParaRPr lang="es-ES_tradnl" i="1" dirty="0" smtClean="0"/>
          </a:p>
          <a:p>
            <a:pPr lvl="1"/>
            <a:r>
              <a:rPr lang="es-ES_tradnl" i="1" dirty="0" smtClean="0"/>
              <a:t>WS-Addressing </a:t>
            </a:r>
            <a:r>
              <a:rPr lang="es-ES_tradnl" i="1" dirty="0" err="1" smtClean="0"/>
              <a:t>Specification </a:t>
            </a:r>
            <a:r>
              <a:rPr lang="es-ES_tradnl" i="1" dirty="0" smtClean="0"/>
              <a:t/>
            </a:r>
            <a:endParaRPr lang="es-ES_tradnl" i="1" dirty="0" smtClean="0"/>
          </a:p>
          <a:p>
            <a:pPr lvl="1"/>
            <a:r>
              <a:rPr lang="es-ES_tradnl" i="1" dirty="0" smtClean="0"/>
              <a:t>WS-Reliable </a:t>
            </a:r>
            <a:r>
              <a:rPr lang="es-ES_tradnl" i="1" dirty="0" err="1" smtClean="0"/>
              <a:t>Messaging </a:t>
            </a:r>
            <a:r>
              <a:rPr lang="es-ES_tradnl" i="1" dirty="0" err="1" smtClean="0"/>
              <a:t>Specifications </a:t>
            </a:r>
            <a:endParaRPr lang="es-ES_tradnl" i="1" dirty="0" smtClean="0"/>
          </a:p>
          <a:p>
            <a:pPr lvl="1"/>
            <a:r>
              <a:rPr lang="es-ES_tradnl" i="1" dirty="0" smtClean="0"/>
              <a:t>WS-Business </a:t>
            </a:r>
            <a:r>
              <a:rPr lang="es-ES_tradnl" i="1" dirty="0" err="1" smtClean="0"/>
              <a:t>Process </a:t>
            </a:r>
            <a:r>
              <a:rPr lang="es-ES_tradnl" i="1" dirty="0" err="1" smtClean="0"/>
              <a:t>Execution </a:t>
            </a:r>
            <a:r>
              <a:rPr lang="es-ES_tradnl" i="1" dirty="0" err="1" smtClean="0"/>
              <a:t>Language </a:t>
            </a:r>
            <a:r>
              <a:rPr lang="es-ES_tradnl" i="1" dirty="0" smtClean="0"/>
              <a:t/>
            </a:r>
            <a:endParaRPr lang="es-ES_tradnl" i="1" dirty="0" smtClean="0"/>
          </a:p>
          <a:p>
            <a:pPr lvl="1"/>
            <a:r>
              <a:rPr lang="es-ES_tradnl" i="1" dirty="0" smtClean="0"/>
              <a:t>WS-Choreography </a:t>
            </a:r>
            <a:r>
              <a:rPr lang="es-ES_tradnl" i="1" dirty="0" err="1" smtClean="0"/>
              <a:t>Definition </a:t>
            </a:r>
            <a:r>
              <a:rPr lang="es-ES_tradnl" i="1" dirty="0" err="1" smtClean="0"/>
              <a:t>Language </a:t>
            </a:r>
            <a:r>
              <a:rPr lang="es-ES_tradnl" i="1" dirty="0" smtClean="0"/>
              <a:t/>
            </a:r>
            <a:endParaRPr lang="es-ES_tradnl" i="1" dirty="0" smtClean="0"/>
          </a:p>
          <a:p>
            <a:pPr lvl="1"/>
            <a:r>
              <a:rPr lang="es-ES_tradnl" i="1" dirty="0" smtClean="0"/>
              <a:t>WS-Metadata </a:t>
            </a:r>
            <a:r>
              <a:rPr lang="es-ES_tradnl" i="1" dirty="0" smtClean="0"/>
              <a:t>Exchange </a:t>
            </a:r>
            <a:r>
              <a:rPr lang="es-ES_tradnl" i="1" dirty="0" err="1" smtClean="0"/>
              <a:t>Specifications </a:t>
            </a:r>
            <a:endParaRPr lang="es-ES" i="1" dirty="0"/>
          </a:p>
        </p:txBody>
      </p:sp>
      <p:sp>
        <p:nvSpPr>
          <p:cNvPr id="5" name="4 Marcador de número de diapositiva"/>
          <p:cNvSpPr>
            <a:spLocks noGrp="1"/>
          </p:cNvSpPr>
          <p:nvPr>
            <p:ph type="sldNum" sz="quarter" idx="12"/>
          </p:nvPr>
        </p:nvSpPr>
        <p:spPr/>
        <p:txBody>
          <a:bodyPr/>
          <a:lstStyle/>
          <a:p>
            <a:fld id="{132FADFE-3B8F-471C-ABF0-DBC7717ECBBC}" type="slidenum">
              <a:rPr lang="es-ES" smtClean="0"/>
              <a:t>49</a:t>
            </a:fld>
            <a:endParaRPr lang="es-ES"/>
          </a:p>
        </p:txBody>
      </p:sp>
      <p:sp>
        <p:nvSpPr>
          <p:cNvPr id="6" name="Marcador de pie de página 3"/>
          <p:cNvSpPr txBox="1">
            <a:spLocks/>
          </p:cNvSpPr>
          <p:nvPr/>
        </p:nvSpPr>
        <p:spPr>
          <a:xfrm>
            <a:off x="838200" y="6336284"/>
            <a:ext cx="4114800" cy="365125"/>
          </a:xfrm>
          <a:prstGeom prst="rect">
            <a:avLst/>
          </a:prstGeom>
        </p:spPr>
        <p:txBody>
          <a:bodyPr vert="horz" lIns="91440" tIns="45720" rIns="91440" bIns="45720" rtlCol="0" anchor="ctr"/>
          <a:lstStyle>
            <a:defPPr>
              <a:defRPr lang="es-E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s-ES" smtClean="0"/>
              <a:t>Intelligent Infrastructure Design for IoT - MiOT UCM</a:t>
            </a:r>
          </a:p>
          <a:p>
            <a:pPr algn="l"/>
            <a:r>
              <a:rPr lang="es-ES" smtClean="0"/>
              <a:t>Antonio Navarro </a:t>
            </a:r>
            <a:endParaRPr lang="es-ES" dirty="0"/>
          </a:p>
        </p:txBody>
      </p:sp>
    </p:spTree>
    <p:extLst>
      <p:ext uri="{BB962C8B-B14F-4D97-AF65-F5344CB8AC3E}">
        <p14:creationId xmlns:p14="http://schemas.microsoft.com/office/powerpoint/2010/main" val="2876035653"/>
      </p:ext>
    </p:extLst>
  </p:cSld>
  <p:clrMapOvr>
    <a:masterClrMapping/>
  </p:clrMapOvr>
  <p:timing>
    <p:tnLst>
      <p:par>
        <p:cTn id="1" dur="indefinite" restart="never" nodeType="tmRoot"/>
      </p:par>
    </p:tnLst>
  </p:timing>
</p:sld>
</file>

<file path=ppt/slides/slide5029.xml><?xml version="1.0" encoding="utf-8"?>
<p:sld xmlns:p14="http://schemas.microsoft.com/office/powerpoint/2010/main" xmlns:a16="http://schemas.microsoft.com/office/drawing/2014/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a:t>Web services </a:t>
            </a:r>
            <a:endParaRPr lang="es-ES" dirty="0"/>
          </a:p>
        </p:txBody>
      </p:sp>
      <p:sp>
        <p:nvSpPr>
          <p:cNvPr id="3" name="2 Marcador de contenido"/>
          <p:cNvSpPr>
            <a:spLocks noGrp="1"/>
          </p:cNvSpPr>
          <p:nvPr>
            <p:ph idx="1"/>
          </p:nvPr>
        </p:nvSpPr>
        <p:spPr/>
        <p:txBody>
          <a:bodyPr/>
          <a:lstStyle/>
          <a:p>
            <a:r>
              <a:rPr lang="es-ES_tradnl" dirty="0" smtClean="0"/>
              <a:t>There are two implementations of web services:</a:t>
            </a:r>
          </a:p>
          <a:p>
            <a:pPr lvl="1"/>
            <a:r>
              <a:rPr lang="es-ES_tradnl" dirty="0" smtClean="0"/>
              <a:t>REST Web Services</a:t>
            </a:r>
          </a:p>
          <a:p>
            <a:pPr lvl="1"/>
            <a:r>
              <a:rPr lang="es-ES_tradnl" dirty="0" smtClean="0"/>
              <a:t>SOAP web services</a:t>
            </a:r>
          </a:p>
          <a:p>
            <a:pPr lvl="1"/>
            <a:endParaRPr lang="es-ES_tradnl" dirty="0" smtClean="0"/>
          </a:p>
          <a:p>
            <a:pPr marL="457200" lvl="1" indent="0">
              <a:buNone/>
            </a:pPr>
            <a:endParaRPr lang="es-ES" dirty="0"/>
          </a:p>
        </p:txBody>
      </p:sp>
      <p:sp>
        <p:nvSpPr>
          <p:cNvPr id="5" name="4 Marcador de número de diapositiva"/>
          <p:cNvSpPr>
            <a:spLocks noGrp="1"/>
          </p:cNvSpPr>
          <p:nvPr>
            <p:ph type="sldNum" sz="quarter" idx="12"/>
          </p:nvPr>
        </p:nvSpPr>
        <p:spPr/>
        <p:txBody>
          <a:bodyPr/>
          <a:lstStyle/>
          <a:p>
            <a:fld id="{132FADFE-3B8F-471C-ABF0-DBC7717ECBBC}" type="slidenum">
              <a:rPr lang="es-ES" smtClean="0"/>
              <a:t>50</a:t>
            </a:fld>
            <a:endParaRPr lang="es-ES"/>
          </a:p>
        </p:txBody>
      </p:sp>
      <p:graphicFrame>
        <p:nvGraphicFramePr>
          <p:cNvPr id="6" name="5 Tabla"/>
          <p:cNvGraphicFramePr>
            <a:graphicFrameLocks noGrp="1"/>
          </p:cNvGraphicFramePr>
          <p:nvPr>
            <p:extLst>
              <p:ext uri="{D42A27DB-BD31-4B8C-83A1-F6EECF244321}">
                <p14:modId xmlns:p14="http://schemas.microsoft.com/office/powerpoint/2010/main" val="3020098977"/>
              </p:ext>
            </p:extLst>
          </p:nvPr>
        </p:nvGraphicFramePr>
        <p:xfrm>
          <a:off x="2978820" y="3501008"/>
          <a:ext cx="6096000" cy="2180422"/>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399927">
                <a:tc>
                  <a:txBody>
                    <a:bodyPr/>
                    <a:lstStyle/>
                    <a:p>
                      <a:endParaRPr lang="es-ES" dirty="0"/>
                    </a:p>
                  </a:txBody>
                  <a:tcPr/>
                </a:tc>
                <a:tc>
                  <a:txBody>
                    <a:bodyPr/>
                    <a:lstStyle/>
                    <a:p>
                      <a:r>
                        <a:rPr lang="es-ES_tradnl" dirty="0" smtClean="0"/>
                        <a:t>REST </a:t>
                      </a:r>
                      <a:endParaRPr lang="es-ES" dirty="0"/>
                    </a:p>
                  </a:txBody>
                  <a:tcPr/>
                </a:tc>
                <a:tc>
                  <a:txBody>
                    <a:bodyPr/>
                    <a:lstStyle/>
                    <a:p>
                      <a:r>
                        <a:rPr lang="es-ES_tradnl" dirty="0" smtClean="0"/>
                        <a:t>SOAP </a:t>
                      </a:r>
                      <a:endParaRPr lang="es-ES" dirty="0"/>
                    </a:p>
                  </a:txBody>
                  <a:tcPr/>
                </a:tc>
                <a:extLst>
                  <a:ext uri="{0D108BD9-81ED-4DB2-BD59-A6C34878D82A}">
                    <a16:rowId xmlns:a16="http://schemas.microsoft.com/office/drawing/2014/main" val="10000"/>
                  </a:ext>
                </a:extLst>
              </a:tr>
              <a:tr h="690284">
                <a:tc>
                  <a:txBody>
                    <a:bodyPr/>
                    <a:lstStyle/>
                    <a:p>
                      <a:r>
                        <a:rPr lang="es-ES_tradnl" baseline="0" dirty="0" smtClean="0"/>
                        <a:t>Message </a:t>
                      </a:r>
                      <a:r>
                        <a:rPr lang="es-ES_tradnl" dirty="0" smtClean="0"/>
                        <a:t>format </a:t>
                      </a:r>
                      <a:r>
                        <a:rPr lang="es-ES_tradnl" baseline="0" dirty="0" smtClean="0"/>
                        <a:t/>
                      </a:r>
                      <a:endParaRPr lang="es-ES" dirty="0"/>
                    </a:p>
                  </a:txBody>
                  <a:tcPr/>
                </a:tc>
                <a:tc>
                  <a:txBody>
                    <a:bodyPr/>
                    <a:lstStyle/>
                    <a:p>
                      <a:r>
                        <a:rPr lang="es-ES_tradnl" dirty="0" smtClean="0"/>
                        <a:t>XML, JSON </a:t>
                      </a:r>
                      <a:endParaRPr lang="es-ES" dirty="0"/>
                    </a:p>
                  </a:txBody>
                  <a:tcPr/>
                </a:tc>
                <a:tc>
                  <a:txBody>
                    <a:bodyPr/>
                    <a:lstStyle/>
                    <a:p>
                      <a:r>
                        <a:rPr lang="es-ES_tradnl" dirty="0" smtClean="0"/>
                        <a:t>XML within SOAP </a:t>
                      </a:r>
                      <a:endParaRPr lang="es-ES" dirty="0"/>
                    </a:p>
                  </a:txBody>
                  <a:tcPr/>
                </a:tc>
                <a:extLst>
                  <a:ext uri="{0D108BD9-81ED-4DB2-BD59-A6C34878D82A}">
                    <a16:rowId xmlns:a16="http://schemas.microsoft.com/office/drawing/2014/main" val="10001"/>
                  </a:ext>
                </a:extLst>
              </a:tr>
              <a:tr h="690284">
                <a:tc>
                  <a:txBody>
                    <a:bodyPr/>
                    <a:lstStyle/>
                    <a:p>
                      <a:r>
                        <a:rPr lang="es-ES_tradnl" baseline="0" dirty="0" smtClean="0"/>
                        <a:t>Interface </a:t>
                      </a:r>
                      <a:r>
                        <a:rPr lang="es-ES_tradnl" dirty="0" smtClean="0"/>
                        <a:t>definition </a:t>
                      </a:r>
                      <a:endParaRPr lang="es-ES" dirty="0"/>
                    </a:p>
                  </a:txBody>
                  <a:tcPr/>
                </a:tc>
                <a:tc>
                  <a:txBody>
                    <a:bodyPr/>
                    <a:lstStyle/>
                    <a:p>
                      <a:r>
                        <a:rPr lang="es-ES_tradnl" dirty="0" smtClean="0"/>
                        <a:t>it is not necessary </a:t>
                      </a:r>
                      <a:endParaRPr lang="es-ES" dirty="0"/>
                    </a:p>
                  </a:txBody>
                  <a:tcPr/>
                </a:tc>
                <a:tc>
                  <a:txBody>
                    <a:bodyPr/>
                    <a:lstStyle/>
                    <a:p>
                      <a:r>
                        <a:rPr lang="es-ES_tradnl" dirty="0" smtClean="0"/>
                        <a:t>WSDL </a:t>
                      </a:r>
                      <a:endParaRPr lang="es-ES" dirty="0"/>
                    </a:p>
                  </a:txBody>
                  <a:tcPr/>
                </a:tc>
                <a:extLst>
                  <a:ext uri="{0D108BD9-81ED-4DB2-BD59-A6C34878D82A}">
                    <a16:rowId xmlns:a16="http://schemas.microsoft.com/office/drawing/2014/main" val="10002"/>
                  </a:ext>
                </a:extLst>
              </a:tr>
              <a:tr h="399927">
                <a:tc>
                  <a:txBody>
                    <a:bodyPr/>
                    <a:lstStyle/>
                    <a:p>
                      <a:r>
                        <a:rPr lang="es-ES_tradnl" dirty="0" smtClean="0"/>
                        <a:t>Transportation </a:t>
                      </a:r>
                      <a:endParaRPr lang="es-ES" dirty="0"/>
                    </a:p>
                  </a:txBody>
                  <a:tcPr/>
                </a:tc>
                <a:tc>
                  <a:txBody>
                    <a:bodyPr/>
                    <a:lstStyle/>
                    <a:p>
                      <a:r>
                        <a:rPr lang="es-ES_tradnl" dirty="0" smtClean="0"/>
                        <a:t>HTTP </a:t>
                      </a:r>
                      <a:endParaRPr lang="es-ES" dirty="0"/>
                    </a:p>
                  </a:txBody>
                  <a:tcPr/>
                </a:tc>
                <a:tc>
                  <a:txBody>
                    <a:bodyPr/>
                    <a:lstStyle/>
                    <a:p>
                      <a:r>
                        <a:rPr lang="es-ES_tradnl" dirty="0" smtClean="0"/>
                        <a:t>HTTP, JMS, FTP, etc. </a:t>
                      </a:r>
                      <a:endParaRPr lang="es-ES" dirty="0"/>
                    </a:p>
                  </a:txBody>
                  <a:tcPr/>
                </a:tc>
                <a:extLst>
                  <a:ext uri="{0D108BD9-81ED-4DB2-BD59-A6C34878D82A}">
                    <a16:rowId xmlns:a16="http://schemas.microsoft.com/office/drawing/2014/main" val="10003"/>
                  </a:ext>
                </a:extLst>
              </a:tr>
            </a:tbl>
          </a:graphicData>
        </a:graphic>
      </p:graphicFrame>
      <p:sp>
        <p:nvSpPr>
          <p:cNvPr id="7" name="6 CuadroTexto"/>
          <p:cNvSpPr txBox="1"/>
          <p:nvPr/>
        </p:nvSpPr>
        <p:spPr>
          <a:xfrm>
            <a:off x="3867929" y="5908630"/>
            <a:ext cx="4317785" cy="369332"/>
          </a:xfrm>
          <a:prstGeom prst="rect">
            <a:avLst/>
          </a:prstGeom>
          <a:noFill/>
        </p:spPr>
        <p:txBody>
          <a:bodyPr wrap="none" rtlCol="0">
            <a:spAutoFit/>
          </a:bodyPr>
          <a:lstStyle/>
          <a:p>
            <a:r>
              <a:rPr lang="es-ES_tradnl" dirty="0"/>
              <a:t>Differences between REST and SOAP web services </a:t>
            </a:r>
            <a:endParaRPr lang="es-ES" dirty="0"/>
          </a:p>
        </p:txBody>
      </p:sp>
      <p:sp>
        <p:nvSpPr>
          <p:cNvPr id="8" name="Marcador de pie de página 3"/>
          <p:cNvSpPr txBox="1">
            <a:spLocks/>
          </p:cNvSpPr>
          <p:nvPr/>
        </p:nvSpPr>
        <p:spPr>
          <a:xfrm>
            <a:off x="838200" y="6336284"/>
            <a:ext cx="4114800" cy="365125"/>
          </a:xfrm>
          <a:prstGeom prst="rect">
            <a:avLst/>
          </a:prstGeom>
        </p:spPr>
        <p:txBody>
          <a:bodyPr vert="horz" lIns="91440" tIns="45720" rIns="91440" bIns="45720" rtlCol="0" anchor="ctr"/>
          <a:lstStyle>
            <a:defPPr>
              <a:defRPr lang="es-E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s-ES" smtClean="0"/>
              <a:t>Intelligent Infrastructure Design for IoT - MiOT UCM</a:t>
            </a:r>
          </a:p>
          <a:p>
            <a:pPr algn="l"/>
            <a:r>
              <a:rPr lang="es-ES" smtClean="0"/>
              <a:t>Antonio Navarro </a:t>
            </a:r>
            <a:endParaRPr lang="es-ES" dirty="0"/>
          </a:p>
        </p:txBody>
      </p:sp>
    </p:spTree>
    <p:extLst>
      <p:ext uri="{BB962C8B-B14F-4D97-AF65-F5344CB8AC3E}">
        <p14:creationId xmlns:p14="http://schemas.microsoft.com/office/powerpoint/2010/main" val="374711978"/>
      </p:ext>
    </p:extLst>
  </p:cSld>
  <p:clrMapOvr>
    <a:masterClrMapping/>
  </p:clrMapOvr>
  <p:timing>
    <p:tnLst>
      <p:par>
        <p:cTn id="1" dur="indefinite" restart="never" nodeType="tmRoot"/>
      </p:par>
    </p:tnLst>
  </p:timing>
</p:sld>
</file>

<file path=ppt/slides/slide5158.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smtClean="0"/>
              <a:t>REST Web Services </a:t>
            </a:r>
            <a:endParaRPr lang="es-ES" dirty="0"/>
          </a:p>
        </p:txBody>
      </p:sp>
      <p:sp>
        <p:nvSpPr>
          <p:cNvPr id="3" name="2 Marcador de contenido"/>
          <p:cNvSpPr>
            <a:spLocks noGrp="1"/>
          </p:cNvSpPr>
          <p:nvPr>
            <p:ph idx="1"/>
          </p:nvPr>
        </p:nvSpPr>
        <p:spPr/>
        <p:txBody>
          <a:bodyPr>
            <a:normAutofit/>
          </a:bodyPr>
          <a:lstStyle/>
          <a:p>
            <a:r>
              <a:rPr lang="es-ES_tradnl" dirty="0" smtClean="0"/>
              <a:t>REST web services are based on Roy </a:t>
            </a:r>
            <a:r>
              <a:rPr lang="es-ES_tradnl" dirty="0" err="1" smtClean="0"/>
              <a:t>Fielding</a:t>
            </a:r>
            <a:r>
              <a:rPr lang="es-ES_tradnl" dirty="0" smtClean="0"/>
              <a:t>'s Ph. </a:t>
            </a:r>
            <a:endParaRPr lang="es-ES_tradnl" dirty="0" smtClean="0"/>
          </a:p>
          <a:p>
            <a:r>
              <a:rPr lang="es-ES_tradnl" dirty="0" smtClean="0"/>
              <a:t>REST-style</a:t>
            </a:r>
            <a:r>
              <a:rPr lang="es-ES_tradnl" dirty="0" smtClean="0"/>
              <a:t>, or </a:t>
            </a:r>
            <a:r>
              <a:rPr lang="es-ES_tradnl" dirty="0" err="1" smtClean="0"/>
              <a:t>RESTful, </a:t>
            </a:r>
            <a:r>
              <a:rPr lang="es-ES_tradnl" dirty="0" smtClean="0"/>
              <a:t>web services are referred to as </a:t>
            </a:r>
            <a:r>
              <a:rPr lang="es-ES_tradnl" dirty="0" err="1" smtClean="0"/>
              <a:t>RESTful </a:t>
            </a:r>
            <a:r>
              <a:rPr lang="es-ES_tradnl" dirty="0" smtClean="0"/>
              <a:t/>
            </a:r>
            <a:endParaRPr lang="es-ES_tradnl" dirty="0" smtClean="0"/>
          </a:p>
          <a:p>
            <a:r>
              <a:rPr lang="es-ES_tradnl" dirty="0" smtClean="0"/>
              <a:t>They are based on a series of principles:</a:t>
            </a:r>
          </a:p>
          <a:p>
            <a:pPr lvl="1"/>
            <a:r>
              <a:rPr lang="es-ES_tradnl" i="1" dirty="0" err="1" smtClean="0"/>
              <a:t>RESTful </a:t>
            </a:r>
            <a:r>
              <a:rPr lang="es-ES_tradnl" i="1" dirty="0" smtClean="0"/>
              <a:t>services </a:t>
            </a:r>
            <a:r>
              <a:rPr lang="es-ES_tradnl" i="1" dirty="0" smtClean="0"/>
              <a:t>are stateless</a:t>
            </a:r>
            <a:r>
              <a:rPr lang="es-ES_tradnl" dirty="0" smtClean="0"/>
              <a:t>. Each request from the client to the server must contain all the information necessary to understand the request, and cannot take advantage of any context stored on the server.</a:t>
            </a:r>
          </a:p>
          <a:p>
            <a:endParaRPr lang="es-ES" dirty="0"/>
          </a:p>
        </p:txBody>
      </p:sp>
      <p:sp>
        <p:nvSpPr>
          <p:cNvPr id="5" name="4 Marcador de número de diapositiva"/>
          <p:cNvSpPr>
            <a:spLocks noGrp="1"/>
          </p:cNvSpPr>
          <p:nvPr>
            <p:ph type="sldNum" sz="quarter" idx="12"/>
          </p:nvPr>
        </p:nvSpPr>
        <p:spPr/>
        <p:txBody>
          <a:bodyPr/>
          <a:lstStyle/>
          <a:p>
            <a:fld id="{132FADFE-3B8F-471C-ABF0-DBC7717ECBBC}" type="slidenum">
              <a:rPr lang="es-ES" smtClean="0"/>
              <a:t>51</a:t>
            </a:fld>
            <a:endParaRPr lang="es-ES"/>
          </a:p>
        </p:txBody>
      </p:sp>
      <p:sp>
        <p:nvSpPr>
          <p:cNvPr id="6" name="Marcador de pie de página 3"/>
          <p:cNvSpPr txBox="1">
            <a:spLocks/>
          </p:cNvSpPr>
          <p:nvPr/>
        </p:nvSpPr>
        <p:spPr>
          <a:xfrm>
            <a:off x="838200" y="6336284"/>
            <a:ext cx="4114800" cy="365125"/>
          </a:xfrm>
          <a:prstGeom prst="rect">
            <a:avLst/>
          </a:prstGeom>
        </p:spPr>
        <p:txBody>
          <a:bodyPr vert="horz" lIns="91440" tIns="45720" rIns="91440" bIns="45720" rtlCol="0" anchor="ctr"/>
          <a:lstStyle>
            <a:defPPr>
              <a:defRPr lang="es-E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s-ES" smtClean="0"/>
              <a:t>Intelligent Infrastructure Design for IoT - MiOT UCM</a:t>
            </a:r>
          </a:p>
          <a:p>
            <a:pPr algn="l"/>
            <a:r>
              <a:rPr lang="es-ES" smtClean="0"/>
              <a:t>Antonio Navarro </a:t>
            </a:r>
            <a:endParaRPr lang="es-ES" dirty="0"/>
          </a:p>
        </p:txBody>
      </p:sp>
    </p:spTree>
    <p:extLst>
      <p:ext uri="{BB962C8B-B14F-4D97-AF65-F5344CB8AC3E}">
        <p14:creationId xmlns:p14="http://schemas.microsoft.com/office/powerpoint/2010/main" val="1459998610"/>
      </p:ext>
    </p:extLst>
  </p:cSld>
  <p:clrMapOvr>
    <a:masterClrMapping/>
  </p:clrMapOvr>
  <p:timing>
    <p:tnLst>
      <p:par>
        <p:cTn id="1" dur="indefinite" restart="never" nodeType="tmRoot"/>
      </p:par>
    </p:tnLst>
  </p:timing>
</p:sld>
</file>

<file path=ppt/slides/slide5211.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a:t>REST Web Services </a:t>
            </a:r>
            <a:endParaRPr lang="es-ES" dirty="0"/>
          </a:p>
        </p:txBody>
      </p:sp>
      <p:sp>
        <p:nvSpPr>
          <p:cNvPr id="3" name="2 Marcador de contenido"/>
          <p:cNvSpPr>
            <a:spLocks noGrp="1"/>
          </p:cNvSpPr>
          <p:nvPr>
            <p:ph idx="1"/>
          </p:nvPr>
        </p:nvSpPr>
        <p:spPr/>
        <p:txBody>
          <a:bodyPr>
            <a:normAutofit/>
          </a:bodyPr>
          <a:lstStyle/>
          <a:p>
            <a:pPr lvl="1"/>
            <a:r>
              <a:rPr lang="es-ES_tradnl" i="1" dirty="0" smtClean="0"/>
              <a:t>Web services have a common interface</a:t>
            </a:r>
            <a:r>
              <a:rPr lang="es-ES_tradnl" dirty="0" smtClean="0"/>
              <a:t>. This usually means that the only operations allowed are those provided by the HTTP protocol: </a:t>
            </a:r>
            <a:r>
              <a:rPr lang="es-ES_tradnl" sz="2400" dirty="0" smtClean="0">
                <a:latin typeface="Courier New" pitchFamily="49" charset="0"/>
                <a:cs typeface="Courier New" pitchFamily="49" charset="0"/>
              </a:rPr>
              <a:t>GET</a:t>
            </a:r>
            <a:r>
              <a:rPr lang="es-ES_tradnl" dirty="0" smtClean="0"/>
              <a:t>, </a:t>
            </a:r>
            <a:r>
              <a:rPr lang="es-ES_tradnl" sz="2400" dirty="0" smtClean="0">
                <a:latin typeface="Courier New" pitchFamily="49" charset="0"/>
                <a:cs typeface="Courier New" pitchFamily="49" charset="0"/>
              </a:rPr>
              <a:t>POST</a:t>
            </a:r>
            <a:r>
              <a:rPr lang="es-ES_tradnl" dirty="0" smtClean="0"/>
              <a:t>, </a:t>
            </a:r>
            <a:r>
              <a:rPr lang="es-ES_tradnl" sz="2400" dirty="0" smtClean="0">
                <a:latin typeface="Courier New" pitchFamily="49" charset="0"/>
                <a:cs typeface="Courier New" pitchFamily="49" charset="0"/>
              </a:rPr>
              <a:t>PUT </a:t>
            </a:r>
            <a:r>
              <a:rPr lang="es-ES_tradnl" dirty="0" smtClean="0"/>
              <a:t>and </a:t>
            </a:r>
            <a:r>
              <a:rPr lang="es-ES_tradnl" sz="2400" dirty="0" smtClean="0">
                <a:latin typeface="Courier New" pitchFamily="49" charset="0"/>
                <a:cs typeface="Courier New" pitchFamily="49" charset="0"/>
              </a:rPr>
              <a:t>DELETE.</a:t>
            </a:r>
            <a:endParaRPr lang="es-ES_tradnl" sz="2400" dirty="0">
              <a:latin typeface="Courier New" pitchFamily="49" charset="0"/>
              <a:cs typeface="Courier New" pitchFamily="49" charset="0"/>
            </a:endParaRPr>
          </a:p>
          <a:p>
            <a:pPr lvl="1"/>
            <a:r>
              <a:rPr lang="es-ES_tradnl" i="1" dirty="0" smtClean="0"/>
              <a:t>REST architectures are built on resources that are uniquely identified by </a:t>
            </a:r>
            <a:r>
              <a:rPr lang="es-ES_tradnl" i="1" dirty="0" err="1" smtClean="0"/>
              <a:t>URIs</a:t>
            </a:r>
            <a:r>
              <a:rPr lang="es-ES_tradnl" dirty="0" smtClean="0"/>
              <a:t>. Thus, each URI represents a different function and, by extension, a different data.</a:t>
            </a:r>
          </a:p>
          <a:p>
            <a:pPr lvl="1"/>
            <a:r>
              <a:rPr lang="es-ES_tradnl" i="1" dirty="0"/>
              <a:t>REST components manipulate resources by exchanging representations of them</a:t>
            </a:r>
            <a:r>
              <a:rPr lang="es-ES_tradnl" dirty="0"/>
              <a:t>. Thus, information is </a:t>
            </a:r>
            <a:r>
              <a:rPr lang="es-ES_tradnl" dirty="0" smtClean="0"/>
              <a:t>exchanged in </a:t>
            </a:r>
            <a:r>
              <a:rPr lang="es-ES_tradnl" dirty="0" smtClean="0"/>
              <a:t>XML </a:t>
            </a:r>
            <a:r>
              <a:rPr lang="es-ES_tradnl" dirty="0"/>
              <a:t>format. </a:t>
            </a:r>
            <a:r>
              <a:rPr lang="es-ES_tradnl" i="1" dirty="0"/>
              <a:t/>
            </a:r>
            <a:endParaRPr lang="es-ES" dirty="0"/>
          </a:p>
        </p:txBody>
      </p:sp>
      <p:sp>
        <p:nvSpPr>
          <p:cNvPr id="5" name="4 Marcador de número de diapositiva"/>
          <p:cNvSpPr>
            <a:spLocks noGrp="1"/>
          </p:cNvSpPr>
          <p:nvPr>
            <p:ph type="sldNum" sz="quarter" idx="12"/>
          </p:nvPr>
        </p:nvSpPr>
        <p:spPr/>
        <p:txBody>
          <a:bodyPr/>
          <a:lstStyle/>
          <a:p>
            <a:fld id="{132FADFE-3B8F-471C-ABF0-DBC7717ECBBC}" type="slidenum">
              <a:rPr lang="es-ES" smtClean="0"/>
              <a:t>52</a:t>
            </a:fld>
            <a:endParaRPr lang="es-ES"/>
          </a:p>
        </p:txBody>
      </p:sp>
      <p:sp>
        <p:nvSpPr>
          <p:cNvPr id="6" name="Marcador de pie de página 3"/>
          <p:cNvSpPr txBox="1">
            <a:spLocks/>
          </p:cNvSpPr>
          <p:nvPr/>
        </p:nvSpPr>
        <p:spPr>
          <a:xfrm>
            <a:off x="838200" y="6336284"/>
            <a:ext cx="4114800" cy="365125"/>
          </a:xfrm>
          <a:prstGeom prst="rect">
            <a:avLst/>
          </a:prstGeom>
        </p:spPr>
        <p:txBody>
          <a:bodyPr vert="horz" lIns="91440" tIns="45720" rIns="91440" bIns="45720" rtlCol="0" anchor="ctr"/>
          <a:lstStyle>
            <a:defPPr>
              <a:defRPr lang="es-E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s-ES" smtClean="0"/>
              <a:t>Intelligent Infrastructure Design for IoT - MiOT UCM</a:t>
            </a:r>
          </a:p>
          <a:p>
            <a:pPr algn="l"/>
            <a:r>
              <a:rPr lang="es-ES" smtClean="0"/>
              <a:t>Antonio Navarro </a:t>
            </a:r>
            <a:endParaRPr lang="es-ES" dirty="0"/>
          </a:p>
        </p:txBody>
      </p:sp>
    </p:spTree>
    <p:extLst>
      <p:ext uri="{BB962C8B-B14F-4D97-AF65-F5344CB8AC3E}">
        <p14:creationId xmlns:p14="http://schemas.microsoft.com/office/powerpoint/2010/main" val="3541030134"/>
      </p:ext>
    </p:extLst>
  </p:cSld>
  <p:clrMapOvr>
    <a:masterClrMapping/>
  </p:clrMapOvr>
  <p:timing>
    <p:tnLst>
      <p:par>
        <p:cTn id="1" dur="indefinite" restart="never" nodeType="tmRoot"/>
      </p:par>
    </p:tnLst>
  </p:timing>
</p:sld>
</file>

<file path=ppt/slides/slide5343.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smtClean="0"/>
              <a:t>REST Web Services </a:t>
            </a:r>
            <a:endParaRPr lang="es-ES" dirty="0"/>
          </a:p>
        </p:txBody>
      </p:sp>
      <p:sp>
        <p:nvSpPr>
          <p:cNvPr id="3" name="2 Marcador de contenido"/>
          <p:cNvSpPr>
            <a:spLocks noGrp="1"/>
          </p:cNvSpPr>
          <p:nvPr>
            <p:ph idx="1"/>
          </p:nvPr>
        </p:nvSpPr>
        <p:spPr>
          <a:xfrm>
            <a:off x="609600" y="1600201"/>
            <a:ext cx="11247040" cy="4853135"/>
          </a:xfrm>
        </p:spPr>
        <p:txBody>
          <a:bodyPr>
            <a:normAutofit fontScale="70000" lnSpcReduction="20000"/>
          </a:bodyPr>
          <a:lstStyle/>
          <a:p>
            <a:r>
              <a:rPr lang="es-ES_tradnl" sz="4600" dirty="0" smtClean="0"/>
              <a:t>Example of REST web service invocation:</a:t>
            </a:r>
          </a:p>
          <a:p>
            <a:pPr marL="0" indent="0">
              <a:buNone/>
            </a:pPr>
            <a:r>
              <a:rPr lang="es-ES" dirty="0" smtClean="0">
                <a:latin typeface="Courier New" panose="02070309020205020404" pitchFamily="49" charset="0"/>
                <a:cs typeface="Courier New" panose="02070309020205020404" pitchFamily="49" charset="0"/>
              </a:rPr>
              <a:t>URL </a:t>
            </a:r>
            <a:r>
              <a:rPr lang="es-ES" dirty="0" err="1">
                <a:latin typeface="Courier New" panose="02070309020205020404" pitchFamily="49" charset="0"/>
                <a:cs typeface="Courier New" panose="02070309020205020404" pitchFamily="49" charset="0"/>
              </a:rPr>
              <a:t>url </a:t>
            </a:r>
            <a:r>
              <a:rPr lang="es-ES" dirty="0">
                <a:latin typeface="Courier New" panose="02070309020205020404" pitchFamily="49" charset="0"/>
                <a:cs typeface="Courier New" panose="02070309020205020404" pitchFamily="49" charset="0"/>
              </a:rPr>
              <a:t>= new URL(</a:t>
            </a:r>
            <a:r>
              <a:rPr lang="es-ES" dirty="0" smtClean="0">
                <a:latin typeface="Courier New" panose="02070309020205020404" pitchFamily="49" charset="0"/>
                <a:cs typeface="Courier New" panose="02070309020205020404" pitchFamily="49" charset="0"/>
              </a:rPr>
              <a:t>"http://localhost:8080/RESTplano/saluda</a:t>
            </a:r>
            <a:br>
              <a:rPr lang="es-ES" dirty="0" smtClean="0">
                <a:latin typeface="Courier New" panose="02070309020205020404" pitchFamily="49" charset="0"/>
                <a:cs typeface="Courier New" panose="02070309020205020404" pitchFamily="49" charset="0"/>
              </a:rPr>
            </a:br>
            <a:r>
              <a:rPr lang="es-ES" dirty="0">
                <a:latin typeface="Courier New" panose="02070309020205020404" pitchFamily="49" charset="0"/>
                <a:cs typeface="Courier New" panose="02070309020205020404" pitchFamily="49" charset="0"/>
              </a:rPr>
              <a:t>					</a:t>
            </a:r>
            <a:r>
              <a:rPr lang="es-ES" dirty="0" smtClean="0">
                <a:latin typeface="Courier New" panose="02070309020205020404" pitchFamily="49" charset="0"/>
                <a:cs typeface="Courier New" panose="02070309020205020404" pitchFamily="49" charset="0"/>
              </a:rPr>
              <a:t>? </a:t>
            </a:r>
            <a:r>
              <a:rPr lang="es-ES" dirty="0">
                <a:latin typeface="Courier New" panose="02070309020205020404" pitchFamily="49" charset="0"/>
                <a:cs typeface="Courier New" panose="02070309020205020404" pitchFamily="49" charset="0"/>
              </a:rPr>
              <a:t>firstname=Charlton&amp;lastname=Heston</a:t>
            </a:r>
            <a:r>
              <a:rPr lang="es-ES" dirty="0">
                <a:latin typeface="Courier New" panose="02070309020205020404" pitchFamily="49" charset="0"/>
                <a:cs typeface="Courier New" panose="02070309020205020404" pitchFamily="49" charset="0"/>
              </a:rPr>
              <a:t>");</a:t>
            </a:r>
          </a:p>
          <a:p>
            <a:pPr marL="0" indent="0">
              <a:buNone/>
            </a:pPr>
            <a:r>
              <a:rPr lang="es-ES" dirty="0" err="1" smtClean="0">
                <a:latin typeface="Courier New" panose="02070309020205020404" pitchFamily="49" charset="0"/>
                <a:cs typeface="Courier New" panose="02070309020205020404" pitchFamily="49" charset="0"/>
              </a:rPr>
              <a:t>HttpURLConnection </a:t>
            </a:r>
            <a:r>
              <a:rPr lang="es-ES" dirty="0">
                <a:latin typeface="Courier New" panose="02070309020205020404" pitchFamily="49" charset="0"/>
                <a:cs typeface="Courier New" panose="02070309020205020404" pitchFamily="49" charset="0"/>
              </a:rPr>
              <a:t>with = (</a:t>
            </a:r>
            <a:r>
              <a:rPr lang="es-ES" dirty="0" err="1">
                <a:latin typeface="Courier New" panose="02070309020205020404" pitchFamily="49" charset="0"/>
                <a:cs typeface="Courier New" panose="02070309020205020404" pitchFamily="49" charset="0"/>
              </a:rPr>
              <a:t>HttpURLConnection</a:t>
            </a:r>
            <a:r>
              <a:rPr lang="es-ES" dirty="0">
                <a:latin typeface="Courier New" panose="02070309020205020404" pitchFamily="49" charset="0"/>
                <a:cs typeface="Courier New" panose="02070309020205020404" pitchFamily="49" charset="0"/>
              </a:rPr>
              <a:t>) </a:t>
            </a:r>
            <a:r>
              <a:rPr lang="es-ES" dirty="0" err="1">
                <a:latin typeface="Courier New" panose="02070309020205020404" pitchFamily="49" charset="0"/>
                <a:cs typeface="Courier New" panose="02070309020205020404" pitchFamily="49" charset="0"/>
              </a:rPr>
              <a:t>url.openConnection</a:t>
            </a:r>
            <a:r>
              <a:rPr lang="es-ES" dirty="0">
                <a:latin typeface="Courier New" panose="02070309020205020404" pitchFamily="49" charset="0"/>
                <a:cs typeface="Courier New" panose="02070309020205020404" pitchFamily="49" charset="0"/>
              </a:rPr>
              <a:t>();</a:t>
            </a:r>
          </a:p>
          <a:p>
            <a:pPr marL="0" indent="0">
              <a:buNone/>
            </a:pPr>
            <a:r>
              <a:rPr lang="es-ES" dirty="0" err="1" smtClean="0">
                <a:latin typeface="Courier New" panose="02070309020205020404" pitchFamily="49" charset="0"/>
                <a:cs typeface="Courier New" panose="02070309020205020404" pitchFamily="49" charset="0"/>
              </a:rPr>
              <a:t>con.setRequestMethod</a:t>
            </a:r>
            <a:r>
              <a:rPr lang="es-ES" dirty="0">
                <a:latin typeface="Courier New" panose="02070309020205020404" pitchFamily="49" charset="0"/>
                <a:cs typeface="Courier New" panose="02070309020205020404" pitchFamily="49" charset="0"/>
              </a:rPr>
              <a:t>("GET");</a:t>
            </a:r>
          </a:p>
          <a:p>
            <a:pPr marL="0" indent="0">
              <a:buNone/>
            </a:pPr>
            <a:r>
              <a:rPr lang="es-ES" dirty="0" err="1" smtClean="0">
                <a:latin typeface="Courier New" panose="02070309020205020404" pitchFamily="49" charset="0"/>
                <a:cs typeface="Courier New" panose="02070309020205020404" pitchFamily="49" charset="0"/>
              </a:rPr>
              <a:t>InputStream </a:t>
            </a:r>
            <a:r>
              <a:rPr lang="es-ES" dirty="0">
                <a:latin typeface="Courier New" panose="02070309020205020404" pitchFamily="49" charset="0"/>
                <a:cs typeface="Courier New" panose="02070309020205020404" pitchFamily="49" charset="0"/>
              </a:rPr>
              <a:t>in = </a:t>
            </a:r>
            <a:r>
              <a:rPr lang="es-ES" dirty="0" err="1">
                <a:latin typeface="Courier New" panose="02070309020205020404" pitchFamily="49" charset="0"/>
                <a:cs typeface="Courier New" panose="02070309020205020404" pitchFamily="49" charset="0"/>
              </a:rPr>
              <a:t>con.getInputStream</a:t>
            </a:r>
            <a:r>
              <a:rPr lang="es-ES" dirty="0">
                <a:latin typeface="Courier New" panose="02070309020205020404" pitchFamily="49" charset="0"/>
                <a:cs typeface="Courier New" panose="02070309020205020404" pitchFamily="49" charset="0"/>
              </a:rPr>
              <a:t>();</a:t>
            </a:r>
          </a:p>
          <a:p>
            <a:pPr marL="0" indent="0">
              <a:buNone/>
            </a:pPr>
            <a:r>
              <a:rPr lang="es-ES" dirty="0" smtClean="0">
                <a:latin typeface="Courier New" panose="02070309020205020404" pitchFamily="49" charset="0"/>
                <a:cs typeface="Courier New" panose="02070309020205020404" pitchFamily="49" charset="0"/>
              </a:rPr>
              <a:t>byte</a:t>
            </a:r>
            <a:r>
              <a:rPr lang="es-ES" dirty="0">
                <a:latin typeface="Courier New" panose="02070309020205020404" pitchFamily="49" charset="0"/>
                <a:cs typeface="Courier New" panose="02070309020205020404" pitchFamily="49" charset="0"/>
              </a:rPr>
              <a:t>[] b = new byte[1024];  </a:t>
            </a:r>
          </a:p>
          <a:p>
            <a:pPr marL="0" indent="0">
              <a:buNone/>
            </a:pPr>
            <a:r>
              <a:rPr lang="es-ES" dirty="0" err="1" smtClean="0">
                <a:latin typeface="Courier New" panose="02070309020205020404" pitchFamily="49" charset="0"/>
                <a:cs typeface="Courier New" panose="02070309020205020404" pitchFamily="49" charset="0"/>
              </a:rPr>
              <a:t>int </a:t>
            </a:r>
            <a:r>
              <a:rPr lang="es-ES" dirty="0" err="1">
                <a:latin typeface="Courier New" panose="02070309020205020404" pitchFamily="49" charset="0"/>
                <a:cs typeface="Courier New" panose="02070309020205020404" pitchFamily="49" charset="0"/>
              </a:rPr>
              <a:t>result </a:t>
            </a:r>
            <a:r>
              <a:rPr lang="es-ES" dirty="0">
                <a:latin typeface="Courier New" panose="02070309020205020404" pitchFamily="49" charset="0"/>
                <a:cs typeface="Courier New" panose="02070309020205020404" pitchFamily="49" charset="0"/>
              </a:rPr>
              <a:t>= </a:t>
            </a:r>
            <a:r>
              <a:rPr lang="es-ES" dirty="0" err="1">
                <a:latin typeface="Courier New" panose="02070309020205020404" pitchFamily="49" charset="0"/>
                <a:cs typeface="Courier New" panose="02070309020205020404" pitchFamily="49" charset="0"/>
              </a:rPr>
              <a:t>in.read</a:t>
            </a:r>
            <a:r>
              <a:rPr lang="es-ES" dirty="0">
                <a:latin typeface="Courier New" panose="02070309020205020404" pitchFamily="49" charset="0"/>
                <a:cs typeface="Courier New" panose="02070309020205020404" pitchFamily="49" charset="0"/>
              </a:rPr>
              <a:t>(b);</a:t>
            </a:r>
          </a:p>
          <a:p>
            <a:pPr marL="0" indent="0">
              <a:buNone/>
            </a:pPr>
            <a:r>
              <a:rPr lang="es-ES" dirty="0" err="1" smtClean="0">
                <a:latin typeface="Courier New" panose="02070309020205020404" pitchFamily="49" charset="0"/>
                <a:cs typeface="Courier New" panose="02070309020205020404" pitchFamily="49" charset="0"/>
              </a:rPr>
              <a:t>while </a:t>
            </a:r>
            <a:r>
              <a:rPr lang="es-ES" dirty="0">
                <a:latin typeface="Courier New" panose="02070309020205020404" pitchFamily="49" charset="0"/>
                <a:cs typeface="Courier New" panose="02070309020205020404" pitchFamily="49" charset="0"/>
              </a:rPr>
              <a:t>(</a:t>
            </a:r>
            <a:r>
              <a:rPr lang="es-ES" dirty="0" err="1">
                <a:latin typeface="Courier New" panose="02070309020205020404" pitchFamily="49" charset="0"/>
                <a:cs typeface="Courier New" panose="02070309020205020404" pitchFamily="49" charset="0"/>
              </a:rPr>
              <a:t>result </a:t>
            </a:r>
            <a:r>
              <a:rPr lang="es-ES" dirty="0">
                <a:latin typeface="Courier New" panose="02070309020205020404" pitchFamily="49" charset="0"/>
                <a:cs typeface="Courier New" panose="02070309020205020404" pitchFamily="49" charset="0"/>
              </a:rPr>
              <a:t>!= -1) {</a:t>
            </a:r>
          </a:p>
          <a:p>
            <a:pPr marL="0" indent="0">
              <a:buNone/>
            </a:pPr>
            <a:r>
              <a:rPr lang="es-ES" dirty="0" err="1" smtClean="0">
                <a:latin typeface="Courier New" panose="02070309020205020404" pitchFamily="49" charset="0"/>
                <a:cs typeface="Courier New" panose="02070309020205020404" pitchFamily="49" charset="0"/>
              </a:rPr>
              <a:t>				System.out.write</a:t>
            </a:r>
            <a:r>
              <a:rPr lang="es-ES" dirty="0" smtClean="0">
                <a:latin typeface="Courier New" panose="02070309020205020404" pitchFamily="49" charset="0"/>
                <a:cs typeface="Courier New" panose="02070309020205020404" pitchFamily="49" charset="0"/>
              </a:rPr>
              <a:t>(b,0,result</a:t>
            </a:r>
            <a:r>
              <a:rPr lang="es-ES" dirty="0">
                <a:latin typeface="Courier New" panose="02070309020205020404" pitchFamily="49" charset="0"/>
                <a:cs typeface="Courier New" panose="02070309020205020404" pitchFamily="49" charset="0"/>
              </a:rPr>
              <a:t>);</a:t>
            </a:r>
          </a:p>
          <a:p>
            <a:pPr marL="0" indent="0">
              <a:buNone/>
            </a:pPr>
            <a:r>
              <a:rPr lang="es-ES" dirty="0" err="1" smtClean="0">
                <a:latin typeface="Courier New" panose="02070309020205020404" pitchFamily="49" charset="0"/>
                <a:cs typeface="Courier New" panose="02070309020205020404" pitchFamily="49" charset="0"/>
              </a:rPr>
              <a:t>				result </a:t>
            </a:r>
            <a:r>
              <a:rPr lang="es-ES" dirty="0">
                <a:latin typeface="Courier New" panose="02070309020205020404" pitchFamily="49" charset="0"/>
                <a:cs typeface="Courier New" panose="02070309020205020404" pitchFamily="49" charset="0"/>
              </a:rPr>
              <a:t>=in</a:t>
            </a:r>
            <a:r>
              <a:rPr lang="es-ES" dirty="0" err="1">
                <a:latin typeface="Courier New" panose="02070309020205020404" pitchFamily="49" charset="0"/>
                <a:cs typeface="Courier New" panose="02070309020205020404" pitchFamily="49" charset="0"/>
              </a:rPr>
              <a:t>.read</a:t>
            </a:r>
            <a:r>
              <a:rPr lang="es-ES" dirty="0">
                <a:latin typeface="Courier New" panose="02070309020205020404" pitchFamily="49" charset="0"/>
                <a:cs typeface="Courier New" panose="02070309020205020404" pitchFamily="49" charset="0"/>
              </a:rPr>
              <a:t>(b</a:t>
            </a:r>
            <a:r>
              <a:rPr lang="es-ES" dirty="0" smtClean="0">
                <a:latin typeface="Courier New" panose="02070309020205020404" pitchFamily="49" charset="0"/>
                <a:cs typeface="Courier New" panose="02070309020205020404" pitchFamily="49" charset="0"/>
              </a:rPr>
              <a:t>); }</a:t>
            </a:r>
            <a:endParaRPr lang="es-ES" dirty="0">
              <a:latin typeface="Courier New" panose="02070309020205020404" pitchFamily="49" charset="0"/>
              <a:cs typeface="Courier New" panose="02070309020205020404" pitchFamily="49" charset="0"/>
            </a:endParaRPr>
          </a:p>
          <a:p>
            <a:pPr marL="0" indent="0">
              <a:buNone/>
            </a:pPr>
            <a:r>
              <a:rPr lang="es-ES" dirty="0" err="1" smtClean="0">
                <a:latin typeface="Courier New" panose="02070309020205020404" pitchFamily="49" charset="0"/>
                <a:cs typeface="Courier New" panose="02070309020205020404" pitchFamily="49" charset="0"/>
              </a:rPr>
              <a:t>in.close</a:t>
            </a:r>
            <a:r>
              <a:rPr lang="es-ES" dirty="0">
                <a:latin typeface="Courier New" panose="02070309020205020404" pitchFamily="49" charset="0"/>
                <a:cs typeface="Courier New" panose="02070309020205020404" pitchFamily="49" charset="0"/>
              </a:rPr>
              <a:t>();</a:t>
            </a:r>
          </a:p>
          <a:p>
            <a:pPr marL="0" indent="0">
              <a:buNone/>
            </a:pPr>
            <a:r>
              <a:rPr lang="es-ES" dirty="0" err="1" smtClean="0">
                <a:latin typeface="Courier New" panose="02070309020205020404" pitchFamily="49" charset="0"/>
                <a:cs typeface="Courier New" panose="02070309020205020404" pitchFamily="49" charset="0"/>
              </a:rPr>
              <a:t>con.disconnect</a:t>
            </a:r>
            <a:r>
              <a:rPr lang="es-ES" dirty="0" smtClean="0">
                <a:latin typeface="Courier New" panose="02070309020205020404" pitchFamily="49" charset="0"/>
                <a:cs typeface="Courier New" panose="02070309020205020404" pitchFamily="49" charset="0"/>
              </a:rPr>
              <a:t>();</a:t>
            </a:r>
            <a:endParaRPr lang="es-ES" dirty="0">
              <a:latin typeface="Courier New" panose="02070309020205020404" pitchFamily="49" charset="0"/>
              <a:cs typeface="Courier New" panose="02070309020205020404" pitchFamily="49" charset="0"/>
            </a:endParaRPr>
          </a:p>
        </p:txBody>
      </p:sp>
      <p:sp>
        <p:nvSpPr>
          <p:cNvPr id="5" name="4 Marcador de número de diapositiva"/>
          <p:cNvSpPr>
            <a:spLocks noGrp="1"/>
          </p:cNvSpPr>
          <p:nvPr>
            <p:ph type="sldNum" sz="quarter" idx="12"/>
          </p:nvPr>
        </p:nvSpPr>
        <p:spPr/>
        <p:txBody>
          <a:bodyPr/>
          <a:lstStyle/>
          <a:p>
            <a:fld id="{132FADFE-3B8F-471C-ABF0-DBC7717ECBBC}" type="slidenum">
              <a:rPr lang="es-ES" smtClean="0"/>
              <a:t>53</a:t>
            </a:fld>
            <a:endParaRPr lang="es-ES"/>
          </a:p>
        </p:txBody>
      </p:sp>
      <p:sp>
        <p:nvSpPr>
          <p:cNvPr id="6" name="Marcador de pie de página 3"/>
          <p:cNvSpPr txBox="1">
            <a:spLocks/>
          </p:cNvSpPr>
          <p:nvPr/>
        </p:nvSpPr>
        <p:spPr>
          <a:xfrm>
            <a:off x="838200" y="6336284"/>
            <a:ext cx="4114800" cy="365125"/>
          </a:xfrm>
          <a:prstGeom prst="rect">
            <a:avLst/>
          </a:prstGeom>
        </p:spPr>
        <p:txBody>
          <a:bodyPr vert="horz" lIns="91440" tIns="45720" rIns="91440" bIns="45720" rtlCol="0" anchor="ctr"/>
          <a:lstStyle>
            <a:defPPr>
              <a:defRPr lang="es-E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s-ES" smtClean="0"/>
              <a:t>Intelligent Infrastructure Design for IoT - MiOT UCM</a:t>
            </a:r>
          </a:p>
          <a:p>
            <a:pPr algn="l"/>
            <a:r>
              <a:rPr lang="es-ES" smtClean="0"/>
              <a:t>Antonio Navarro </a:t>
            </a:r>
            <a:endParaRPr lang="es-ES" dirty="0"/>
          </a:p>
        </p:txBody>
      </p:sp>
    </p:spTree>
    <p:extLst>
      <p:ext uri="{BB962C8B-B14F-4D97-AF65-F5344CB8AC3E}">
        <p14:creationId xmlns:p14="http://schemas.microsoft.com/office/powerpoint/2010/main" val="2650017012"/>
      </p:ext>
    </p:extLst>
  </p:cSld>
  <p:clrMapOvr>
    <a:masterClrMapping/>
  </p:clrMapOvr>
  <p:timing>
    <p:tnLst>
      <p:par>
        <p:cTn id="1" dur="indefinite" restart="never" nodeType="tmRoot"/>
      </p:par>
    </p:tnLst>
  </p:timing>
</p:sld>
</file>

<file path=ppt/slides/slide5471.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a:t>REST Web Services </a:t>
            </a:r>
            <a:endParaRPr lang="es-ES" dirty="0"/>
          </a:p>
        </p:txBody>
      </p:sp>
      <p:sp>
        <p:nvSpPr>
          <p:cNvPr id="3" name="2 Marcador de contenido"/>
          <p:cNvSpPr>
            <a:spLocks noGrp="1"/>
          </p:cNvSpPr>
          <p:nvPr>
            <p:ph idx="1"/>
          </p:nvPr>
        </p:nvSpPr>
        <p:spPr>
          <a:xfrm>
            <a:off x="609600" y="1600201"/>
            <a:ext cx="11582400" cy="4525963"/>
          </a:xfrm>
        </p:spPr>
        <p:txBody>
          <a:bodyPr>
            <a:noAutofit/>
          </a:bodyPr>
          <a:lstStyle/>
          <a:p>
            <a:r>
              <a:rPr lang="es-ES_tradnl" dirty="0"/>
              <a:t>Example of REST web service implementation:</a:t>
            </a:r>
          </a:p>
          <a:p>
            <a:pPr marL="0" indent="0">
              <a:buNone/>
            </a:pPr>
            <a:r>
              <a:rPr lang="es-ES" sz="2200" dirty="0" err="1">
                <a:latin typeface="Courier New" pitchFamily="49" charset="0"/>
                <a:cs typeface="Courier New" pitchFamily="49" charset="0"/>
              </a:rPr>
              <a:t>public </a:t>
            </a:r>
            <a:r>
              <a:rPr lang="es-ES" sz="2200" dirty="0" err="1">
                <a:latin typeface="Courier New" pitchFamily="49" charset="0"/>
                <a:cs typeface="Courier New" pitchFamily="49" charset="0"/>
              </a:rPr>
              <a:t>class </a:t>
            </a:r>
            <a:r>
              <a:rPr lang="es-ES" sz="2200" dirty="0">
                <a:latin typeface="Courier New" pitchFamily="49" charset="0"/>
                <a:cs typeface="Courier New" pitchFamily="49" charset="0"/>
              </a:rPr>
              <a:t>Saluda </a:t>
            </a:r>
            <a:r>
              <a:rPr lang="es-ES" sz="2200" dirty="0" err="1">
                <a:latin typeface="Courier New" pitchFamily="49" charset="0"/>
                <a:cs typeface="Courier New" pitchFamily="49" charset="0"/>
              </a:rPr>
              <a:t>extends </a:t>
            </a:r>
            <a:r>
              <a:rPr lang="es-ES" sz="2200" dirty="0" err="1">
                <a:latin typeface="Courier New" pitchFamily="49" charset="0"/>
                <a:cs typeface="Courier New" pitchFamily="49" charset="0"/>
              </a:rPr>
              <a:t>HttpServlet </a:t>
            </a:r>
            <a:r>
              <a:rPr lang="es-ES" sz="2200" dirty="0">
                <a:latin typeface="Courier New" pitchFamily="49" charset="0"/>
                <a:cs typeface="Courier New" pitchFamily="49" charset="0"/>
              </a:rPr>
              <a:t>{</a:t>
            </a:r>
          </a:p>
          <a:p>
            <a:pPr marL="0" indent="0">
              <a:buNone/>
            </a:pPr>
            <a:r>
              <a:rPr lang="es-ES" sz="2200" dirty="0" err="1">
                <a:latin typeface="Courier New" pitchFamily="49" charset="0"/>
                <a:cs typeface="Courier New" pitchFamily="49" charset="0"/>
              </a:rPr>
              <a:t> </a:t>
            </a:r>
            <a:r>
              <a:rPr lang="es-ES" sz="2200" dirty="0" err="1" smtClean="0">
                <a:latin typeface="Courier New" pitchFamily="49" charset="0"/>
                <a:cs typeface="Courier New" pitchFamily="49" charset="0"/>
              </a:rPr>
              <a:t>public </a:t>
            </a:r>
            <a:r>
              <a:rPr lang="es-ES" sz="2200" dirty="0" err="1">
                <a:latin typeface="Courier New" pitchFamily="49" charset="0"/>
                <a:cs typeface="Courier New" pitchFamily="49" charset="0"/>
              </a:rPr>
              <a:t>void </a:t>
            </a:r>
            <a:r>
              <a:rPr lang="es-ES" sz="2200" dirty="0" err="1">
                <a:latin typeface="Courier New" pitchFamily="49" charset="0"/>
                <a:cs typeface="Courier New" pitchFamily="49" charset="0"/>
              </a:rPr>
              <a:t>doGet</a:t>
            </a:r>
            <a:r>
              <a:rPr lang="es-ES" sz="2200" dirty="0">
                <a:latin typeface="Courier New" pitchFamily="49" charset="0"/>
                <a:cs typeface="Courier New" pitchFamily="49" charset="0"/>
              </a:rPr>
              <a:t>(</a:t>
            </a:r>
            <a:r>
              <a:rPr lang="es-ES" sz="2200" dirty="0" err="1">
                <a:latin typeface="Courier New" pitchFamily="49" charset="0"/>
                <a:cs typeface="Courier New" pitchFamily="49" charset="0"/>
              </a:rPr>
              <a:t>HttpServletRequest </a:t>
            </a:r>
            <a:r>
              <a:rPr lang="es-ES" sz="2200" dirty="0" err="1">
                <a:latin typeface="Courier New" pitchFamily="49" charset="0"/>
                <a:cs typeface="Courier New" pitchFamily="49" charset="0"/>
              </a:rPr>
              <a:t>req</a:t>
            </a:r>
            <a:r>
              <a:rPr lang="es-ES" sz="2200" dirty="0">
                <a:latin typeface="Courier New" pitchFamily="49" charset="0"/>
                <a:cs typeface="Courier New" pitchFamily="49" charset="0"/>
              </a:rPr>
              <a:t>, </a:t>
            </a:r>
            <a:r>
              <a:rPr lang="es-ES" sz="2200" dirty="0" err="1">
                <a:latin typeface="Courier New" pitchFamily="49" charset="0"/>
                <a:cs typeface="Courier New" pitchFamily="49" charset="0"/>
              </a:rPr>
              <a:t>HttpServletResponse </a:t>
            </a:r>
            <a:r>
              <a:rPr lang="es-ES" sz="2200" dirty="0" smtClean="0">
                <a:latin typeface="Courier New" pitchFamily="49" charset="0"/>
                <a:cs typeface="Courier New" pitchFamily="49" charset="0"/>
              </a:rPr>
              <a:t>res) </a:t>
            </a:r>
            <a:r>
              <a:rPr lang="es-ES" sz="2200" dirty="0" err="1" smtClean="0">
                <a:latin typeface="Courier New" pitchFamily="49" charset="0"/>
                <a:cs typeface="Courier New" pitchFamily="49" charset="0"/>
              </a:rPr>
              <a:t>throws </a:t>
            </a:r>
            <a:r>
              <a:rPr lang="es-ES" sz="2200" dirty="0" err="1">
                <a:latin typeface="Courier New" pitchFamily="49" charset="0"/>
                <a:cs typeface="Courier New" pitchFamily="49" charset="0"/>
              </a:rPr>
              <a:t>ServletException</a:t>
            </a:r>
            <a:r>
              <a:rPr lang="es-ES" sz="2200" dirty="0">
                <a:latin typeface="Courier New" pitchFamily="49" charset="0"/>
                <a:cs typeface="Courier New" pitchFamily="49" charset="0"/>
              </a:rPr>
              <a:t>, </a:t>
            </a:r>
            <a:r>
              <a:rPr lang="es-ES" sz="2200" dirty="0" err="1">
                <a:latin typeface="Courier New" pitchFamily="49" charset="0"/>
                <a:cs typeface="Courier New" pitchFamily="49" charset="0"/>
              </a:rPr>
              <a:t>IOException </a:t>
            </a:r>
            <a:r>
              <a:rPr lang="es-ES" sz="2200" dirty="0">
                <a:latin typeface="Courier New" pitchFamily="49" charset="0"/>
                <a:cs typeface="Courier New" pitchFamily="49" charset="0"/>
              </a:rPr>
              <a:t>{</a:t>
            </a:r>
          </a:p>
          <a:p>
            <a:pPr marL="0" indent="0">
              <a:buNone/>
            </a:pPr>
            <a:r>
              <a:rPr lang="es-ES" sz="2200" dirty="0" err="1">
                <a:latin typeface="Courier New" pitchFamily="49" charset="0"/>
                <a:cs typeface="Courier New" pitchFamily="49" charset="0"/>
              </a:rPr>
              <a:t>	</a:t>
            </a:r>
            <a:r>
              <a:rPr lang="es-ES" sz="2200" dirty="0" err="1">
                <a:latin typeface="Courier New" pitchFamily="49" charset="0"/>
                <a:cs typeface="Courier New" pitchFamily="49" charset="0"/>
              </a:rPr>
              <a:t>String </a:t>
            </a:r>
            <a:r>
              <a:rPr lang="es-ES" sz="2200" dirty="0">
                <a:latin typeface="Courier New" pitchFamily="49" charset="0"/>
                <a:cs typeface="Courier New" pitchFamily="49" charset="0"/>
              </a:rPr>
              <a:t>name = </a:t>
            </a:r>
            <a:r>
              <a:rPr lang="es-ES" sz="2200" dirty="0" err="1">
                <a:latin typeface="Courier New" pitchFamily="49" charset="0"/>
                <a:cs typeface="Courier New" pitchFamily="49" charset="0"/>
              </a:rPr>
              <a:t>req.getParameter</a:t>
            </a:r>
            <a:r>
              <a:rPr lang="es-ES" sz="2200" dirty="0">
                <a:latin typeface="Courier New" pitchFamily="49" charset="0"/>
                <a:cs typeface="Courier New" pitchFamily="49" charset="0"/>
              </a:rPr>
              <a:t>("name");</a:t>
            </a:r>
          </a:p>
          <a:p>
            <a:pPr marL="0" indent="0">
              <a:buNone/>
            </a:pPr>
            <a:r>
              <a:rPr lang="es-ES" sz="2200" dirty="0" err="1">
                <a:latin typeface="Courier New" pitchFamily="49" charset="0"/>
                <a:cs typeface="Courier New" pitchFamily="49" charset="0"/>
              </a:rPr>
              <a:t>	</a:t>
            </a:r>
            <a:r>
              <a:rPr lang="es-ES" sz="2200" dirty="0" err="1">
                <a:latin typeface="Courier New" pitchFamily="49" charset="0"/>
                <a:cs typeface="Courier New" pitchFamily="49" charset="0"/>
              </a:rPr>
              <a:t>String </a:t>
            </a:r>
            <a:r>
              <a:rPr lang="es-ES" sz="2200" dirty="0">
                <a:latin typeface="Courier New" pitchFamily="49" charset="0"/>
                <a:cs typeface="Courier New" pitchFamily="49" charset="0"/>
              </a:rPr>
              <a:t>lastName= </a:t>
            </a:r>
            <a:r>
              <a:rPr lang="es-ES" sz="2200" dirty="0" err="1">
                <a:latin typeface="Courier New" pitchFamily="49" charset="0"/>
                <a:cs typeface="Courier New" pitchFamily="49" charset="0"/>
              </a:rPr>
              <a:t>req.getParameter</a:t>
            </a:r>
            <a:r>
              <a:rPr lang="es-ES" sz="2200" dirty="0">
                <a:latin typeface="Courier New" pitchFamily="49" charset="0"/>
                <a:cs typeface="Courier New" pitchFamily="49" charset="0"/>
              </a:rPr>
              <a:t>("lastName");</a:t>
            </a:r>
          </a:p>
          <a:p>
            <a:pPr marL="0" indent="0">
              <a:buNone/>
            </a:pPr>
            <a:endParaRPr lang="es-ES" sz="2200" dirty="0">
              <a:latin typeface="Courier New" pitchFamily="49" charset="0"/>
              <a:cs typeface="Courier New" pitchFamily="49" charset="0"/>
            </a:endParaRPr>
          </a:p>
          <a:p>
            <a:pPr marL="0" indent="0">
              <a:buNone/>
            </a:pPr>
            <a:r>
              <a:rPr lang="es-ES" sz="2200" dirty="0" err="1">
                <a:latin typeface="Courier New" pitchFamily="49" charset="0"/>
                <a:cs typeface="Courier New" pitchFamily="49" charset="0"/>
              </a:rPr>
              <a:t>	</a:t>
            </a:r>
            <a:r>
              <a:rPr lang="es-ES" sz="2200" dirty="0" err="1">
                <a:latin typeface="Courier New" pitchFamily="49" charset="0"/>
                <a:cs typeface="Courier New" pitchFamily="49" charset="0"/>
              </a:rPr>
              <a:t>GreetingWSB </a:t>
            </a:r>
            <a:r>
              <a:rPr lang="es-ES" sz="2200" dirty="0" err="1">
                <a:latin typeface="Courier New" pitchFamily="49" charset="0"/>
                <a:cs typeface="Courier New" pitchFamily="49" charset="0"/>
              </a:rPr>
              <a:t>greetingWSB= </a:t>
            </a:r>
            <a:r>
              <a:rPr lang="es-ES" sz="2200" dirty="0">
                <a:latin typeface="Courier New" pitchFamily="49" charset="0"/>
                <a:cs typeface="Courier New" pitchFamily="49" charset="0"/>
              </a:rPr>
              <a:t>new </a:t>
            </a:r>
            <a:r>
              <a:rPr lang="es-ES" sz="2200" dirty="0" err="1">
                <a:latin typeface="Courier New" pitchFamily="49" charset="0"/>
                <a:cs typeface="Courier New" pitchFamily="49" charset="0"/>
              </a:rPr>
              <a:t>GreetingWSB</a:t>
            </a:r>
            <a:r>
              <a:rPr lang="es-ES" sz="2200" dirty="0">
                <a:latin typeface="Courier New" pitchFamily="49" charset="0"/>
                <a:cs typeface="Courier New" pitchFamily="49" charset="0"/>
              </a:rPr>
              <a:t>();</a:t>
            </a:r>
          </a:p>
          <a:p>
            <a:pPr marL="0" indent="0">
              <a:buNone/>
            </a:pPr>
            <a:r>
              <a:rPr lang="es-ES" sz="2200" dirty="0">
                <a:latin typeface="Courier New" pitchFamily="49" charset="0"/>
                <a:cs typeface="Courier New" pitchFamily="49" charset="0"/>
              </a:rPr>
              <a:t>      </a:t>
            </a:r>
            <a:r>
              <a:rPr lang="es-ES" sz="2200" dirty="0" err="1">
                <a:latin typeface="Courier New" pitchFamily="49" charset="0"/>
                <a:cs typeface="Courier New" pitchFamily="49" charset="0"/>
              </a:rPr>
              <a:t>String </a:t>
            </a:r>
            <a:r>
              <a:rPr lang="es-ES" sz="2200" dirty="0">
                <a:latin typeface="Courier New" pitchFamily="49" charset="0"/>
                <a:cs typeface="Courier New" pitchFamily="49" charset="0"/>
              </a:rPr>
              <a:t>reply= </a:t>
            </a:r>
            <a:r>
              <a:rPr lang="es-ES" sz="2200" dirty="0" err="1">
                <a:latin typeface="Courier New" pitchFamily="49" charset="0"/>
                <a:cs typeface="Courier New" pitchFamily="49" charset="0"/>
              </a:rPr>
              <a:t>greetingWSB.greet</a:t>
            </a:r>
            <a:r>
              <a:rPr lang="es-ES" sz="2200" dirty="0">
                <a:latin typeface="Courier New" pitchFamily="49" charset="0"/>
                <a:cs typeface="Courier New" pitchFamily="49" charset="0"/>
              </a:rPr>
              <a:t>(firstname, lastname); </a:t>
            </a:r>
            <a:r>
              <a:rPr lang="es-ES" sz="2200" dirty="0" err="1">
                <a:latin typeface="Courier New" pitchFamily="49" charset="0"/>
                <a:cs typeface="Courier New" pitchFamily="49" charset="0"/>
              </a:rPr>
              <a:t>res.getWriter</a:t>
            </a:r>
            <a:r>
              <a:rPr lang="es-ES" sz="2200" dirty="0">
                <a:latin typeface="Courier New" pitchFamily="49" charset="0"/>
                <a:cs typeface="Courier New" pitchFamily="49" charset="0"/>
              </a:rPr>
              <a:t>(). </a:t>
            </a:r>
            <a:r>
              <a:rPr lang="es-ES" sz="2200" dirty="0" err="1">
                <a:latin typeface="Courier New" pitchFamily="49" charset="0"/>
                <a:cs typeface="Courier New" pitchFamily="49" charset="0"/>
              </a:rPr>
              <a:t>write</a:t>
            </a:r>
            <a:r>
              <a:rPr lang="es-ES" sz="2200" dirty="0">
                <a:latin typeface="Courier New" pitchFamily="49" charset="0"/>
                <a:cs typeface="Courier New" pitchFamily="49" charset="0"/>
              </a:rPr>
              <a:t>(reply);</a:t>
            </a:r>
          </a:p>
          <a:p>
            <a:pPr marL="0" indent="0">
              <a:buNone/>
            </a:pPr>
            <a:r>
              <a:rPr lang="es-ES" sz="2200" dirty="0" smtClean="0">
                <a:latin typeface="Courier New" pitchFamily="49" charset="0"/>
                <a:cs typeface="Courier New" pitchFamily="49" charset="0"/>
              </a:rPr>
              <a:t>	}</a:t>
            </a:r>
            <a:endParaRPr lang="es-ES" sz="2200" dirty="0">
              <a:latin typeface="Courier New" pitchFamily="49" charset="0"/>
              <a:cs typeface="Courier New" pitchFamily="49" charset="0"/>
            </a:endParaRPr>
          </a:p>
          <a:p>
            <a:pPr marL="0" indent="0">
              <a:buNone/>
            </a:pPr>
            <a:r>
              <a:rPr lang="es-ES" sz="2200" dirty="0">
                <a:latin typeface="Courier New" pitchFamily="49" charset="0"/>
                <a:cs typeface="Courier New" pitchFamily="49" charset="0"/>
              </a:rPr>
              <a:t>}</a:t>
            </a:r>
          </a:p>
        </p:txBody>
      </p:sp>
      <p:sp>
        <p:nvSpPr>
          <p:cNvPr id="5" name="4 Marcador de número de diapositiva"/>
          <p:cNvSpPr>
            <a:spLocks noGrp="1"/>
          </p:cNvSpPr>
          <p:nvPr>
            <p:ph type="sldNum" sz="quarter" idx="12"/>
          </p:nvPr>
        </p:nvSpPr>
        <p:spPr/>
        <p:txBody>
          <a:bodyPr/>
          <a:lstStyle/>
          <a:p>
            <a:fld id="{132FADFE-3B8F-471C-ABF0-DBC7717ECBBC}" type="slidenum">
              <a:rPr lang="es-ES" smtClean="0"/>
              <a:t>54</a:t>
            </a:fld>
            <a:endParaRPr lang="es-ES"/>
          </a:p>
        </p:txBody>
      </p:sp>
      <p:sp>
        <p:nvSpPr>
          <p:cNvPr id="6" name="Marcador de pie de página 3"/>
          <p:cNvSpPr txBox="1">
            <a:spLocks/>
          </p:cNvSpPr>
          <p:nvPr/>
        </p:nvSpPr>
        <p:spPr>
          <a:xfrm>
            <a:off x="838200" y="6336284"/>
            <a:ext cx="4114800" cy="365125"/>
          </a:xfrm>
          <a:prstGeom prst="rect">
            <a:avLst/>
          </a:prstGeom>
        </p:spPr>
        <p:txBody>
          <a:bodyPr vert="horz" lIns="91440" tIns="45720" rIns="91440" bIns="45720" rtlCol="0" anchor="ctr"/>
          <a:lstStyle>
            <a:defPPr>
              <a:defRPr lang="es-E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s-ES" smtClean="0"/>
              <a:t>Intelligent Infrastructure Design for IoT - MiOT UCM</a:t>
            </a:r>
          </a:p>
          <a:p>
            <a:pPr algn="l"/>
            <a:r>
              <a:rPr lang="es-ES" smtClean="0"/>
              <a:t>Antonio Navarro </a:t>
            </a:r>
            <a:endParaRPr lang="es-ES" dirty="0"/>
          </a:p>
        </p:txBody>
      </p:sp>
    </p:spTree>
    <p:extLst>
      <p:ext uri="{BB962C8B-B14F-4D97-AF65-F5344CB8AC3E}">
        <p14:creationId xmlns:p14="http://schemas.microsoft.com/office/powerpoint/2010/main" val="663547719"/>
      </p:ext>
    </p:extLst>
  </p:cSld>
  <p:clrMapOvr>
    <a:masterClrMapping/>
  </p:clrMapOvr>
  <p:timing>
    <p:tnLst>
      <p:par>
        <p:cTn id="1" dur="indefinite" restart="never" nodeType="tmRoot"/>
      </p:par>
    </p:tnLst>
  </p:timing>
</p:sld>
</file>

<file path=ppt/slides/slide548.xml><?xml version="1.0" encoding="utf-8"?>
<p:sld xmlns:p14="http://schemas.microsoft.com/office/powerpoint/2010/main" xmlns:a16="http://schemas.microsoft.com/office/drawing/2014/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Marcador de contenido"/>
          <p:cNvGraphicFramePr>
            <a:graphicFrameLocks noGrp="1"/>
          </p:cNvGraphicFramePr>
          <p:nvPr>
            <p:ph idx="1"/>
            <p:extLst>
              <p:ext uri="{D42A27DB-BD31-4B8C-83A1-F6EECF244321}">
                <p14:modId xmlns:p14="http://schemas.microsoft.com/office/powerpoint/2010/main" val="368631981"/>
              </p:ext>
            </p:extLst>
          </p:nvPr>
        </p:nvGraphicFramePr>
        <p:xfrm>
          <a:off x="1779739" y="548680"/>
          <a:ext cx="8577396" cy="4901560"/>
        </p:xfrm>
        <a:graphic>
          <a:graphicData uri="http://schemas.openxmlformats.org/drawingml/2006/table">
            <a:tbl>
              <a:tblPr firstRow="1" bandRow="1">
                <a:tableStyleId>{5940675A-B579-460E-94D1-54222C63F5DA}</a:tableStyleId>
              </a:tblPr>
              <a:tblGrid>
                <a:gridCol w="1512171">
                  <a:extLst>
                    <a:ext uri="{9D8B030D-6E8A-4147-A177-3AD203B41FA5}">
                      <a16:colId xmlns:a16="http://schemas.microsoft.com/office/drawing/2014/main" val="20000"/>
                    </a:ext>
                  </a:extLst>
                </a:gridCol>
                <a:gridCol w="1448601">
                  <a:extLst>
                    <a:ext uri="{9D8B030D-6E8A-4147-A177-3AD203B41FA5}">
                      <a16:colId xmlns:a16="http://schemas.microsoft.com/office/drawing/2014/main" val="20001"/>
                    </a:ext>
                  </a:extLst>
                </a:gridCol>
                <a:gridCol w="1327926">
                  <a:extLst>
                    <a:ext uri="{9D8B030D-6E8A-4147-A177-3AD203B41FA5}">
                      <a16:colId xmlns:a16="http://schemas.microsoft.com/office/drawing/2014/main" val="20002"/>
                    </a:ext>
                  </a:extLst>
                </a:gridCol>
                <a:gridCol w="1429566">
                  <a:extLst>
                    <a:ext uri="{9D8B030D-6E8A-4147-A177-3AD203B41FA5}">
                      <a16:colId xmlns:a16="http://schemas.microsoft.com/office/drawing/2014/main" val="20003"/>
                    </a:ext>
                  </a:extLst>
                </a:gridCol>
                <a:gridCol w="1429566">
                  <a:extLst>
                    <a:ext uri="{9D8B030D-6E8A-4147-A177-3AD203B41FA5}">
                      <a16:colId xmlns:a16="http://schemas.microsoft.com/office/drawing/2014/main" val="20004"/>
                    </a:ext>
                  </a:extLst>
                </a:gridCol>
                <a:gridCol w="1429566">
                  <a:extLst>
                    <a:ext uri="{9D8B030D-6E8A-4147-A177-3AD203B41FA5}">
                      <a16:colId xmlns:a16="http://schemas.microsoft.com/office/drawing/2014/main" val="20005"/>
                    </a:ext>
                  </a:extLst>
                </a:gridCol>
              </a:tblGrid>
              <a:tr h="360040">
                <a:tc rowSpan="2">
                  <a:txBody>
                    <a:bodyPr/>
                    <a:lstStyle/>
                    <a:p>
                      <a:pPr algn="ctr"/>
                      <a:r>
                        <a:rPr lang="es-ES_tradnl" sz="1600" b="1" dirty="0" smtClean="0"/>
                        <a:t>Type </a:t>
                      </a:r>
                      <a:r>
                        <a:rPr lang="es-ES_tradnl" sz="1600" b="1" baseline="0" dirty="0" smtClean="0"/>
                        <a:t>of application </a:t>
                      </a:r>
                      <a:endParaRPr lang="es-ES" sz="1600" b="1" dirty="0"/>
                    </a:p>
                  </a:txBody>
                  <a:tcPr/>
                </a:tc>
                <a:tc rowSpan="2">
                  <a:txBody>
                    <a:bodyPr/>
                    <a:lstStyle/>
                    <a:p>
                      <a:pPr algn="ctr"/>
                      <a:r>
                        <a:rPr lang="es-ES_tradnl" sz="1600" b="1" dirty="0" smtClean="0"/>
                        <a:t>Solution </a:t>
                      </a:r>
                      <a:endParaRPr lang="es-ES" sz="1600" b="1" dirty="0"/>
                    </a:p>
                  </a:txBody>
                  <a:tcPr/>
                </a:tc>
                <a:tc rowSpan="2">
                  <a:txBody>
                    <a:bodyPr/>
                    <a:lstStyle/>
                    <a:p>
                      <a:pPr algn="ctr"/>
                      <a:r>
                        <a:rPr lang="es-ES_tradnl" sz="1600" b="1" dirty="0" smtClean="0"/>
                        <a:t>Use of </a:t>
                      </a:r>
                      <a:r>
                        <a:rPr lang="es-ES_tradnl" sz="1600" b="1" baseline="0" dirty="0" smtClean="0"/>
                        <a:t>frames </a:t>
                      </a:r>
                      <a:r>
                        <a:rPr lang="es-ES_tradnl" sz="1600" b="1" dirty="0" smtClean="0"/>
                        <a:t/>
                      </a:r>
                      <a:endParaRPr lang="es-ES" sz="1600" b="1" dirty="0"/>
                    </a:p>
                  </a:txBody>
                  <a:tcPr/>
                </a:tc>
                <a:tc gridSpan="3">
                  <a:txBody>
                    <a:bodyPr/>
                    <a:lstStyle/>
                    <a:p>
                      <a:pPr algn="ctr"/>
                      <a:r>
                        <a:rPr lang="es-ES_tradnl" sz="1600" b="1" dirty="0" smtClean="0"/>
                        <a:t>J2EE implementation </a:t>
                      </a:r>
                      <a:r>
                        <a:rPr lang="es-ES_tradnl" sz="1600" b="1" dirty="0" smtClean="0"/>
                        <a:t>examples </a:t>
                      </a:r>
                      <a:r>
                        <a:rPr lang="es-ES_tradnl" sz="1600" b="1" dirty="0" smtClean="0"/>
                        <a:t/>
                      </a:r>
                      <a:endParaRPr lang="es-ES" sz="1600" b="1" dirty="0"/>
                    </a:p>
                  </a:txBody>
                  <a:tcPr/>
                </a:tc>
                <a:tc hMerge="1">
                  <a:txBody>
                    <a:bodyPr/>
                    <a:lstStyle/>
                    <a:p>
                      <a:endParaRPr lang="es-ES" b="1" dirty="0"/>
                    </a:p>
                  </a:txBody>
                  <a:tcPr/>
                </a:tc>
                <a:tc hMerge="1">
                  <a:txBody>
                    <a:bodyPr/>
                    <a:lstStyle/>
                    <a:p>
                      <a:endParaRPr lang="es-ES" b="1" dirty="0"/>
                    </a:p>
                  </a:txBody>
                  <a:tcPr/>
                </a:tc>
                <a:extLst>
                  <a:ext uri="{0D108BD9-81ED-4DB2-BD59-A6C34878D82A}">
                    <a16:rowId xmlns:a16="http://schemas.microsoft.com/office/drawing/2014/main" val="10000"/>
                  </a:ext>
                </a:extLst>
              </a:tr>
              <a:tr h="298900">
                <a:tc vMerge="1">
                  <a:txBody>
                    <a:bodyPr/>
                    <a:lstStyle/>
                    <a:p>
                      <a:endParaRPr lang="es-ES" dirty="0"/>
                    </a:p>
                  </a:txBody>
                  <a:tcPr/>
                </a:tc>
                <a:tc vMerge="1">
                  <a:txBody>
                    <a:bodyPr/>
                    <a:lstStyle/>
                    <a:p>
                      <a:endParaRPr lang="es-ES" dirty="0"/>
                    </a:p>
                  </a:txBody>
                  <a:tcPr/>
                </a:tc>
                <a:tc vMerge="1">
                  <a:txBody>
                    <a:bodyPr/>
                    <a:lstStyle/>
                    <a:p>
                      <a:endParaRPr lang="es-ES" dirty="0"/>
                    </a:p>
                  </a:txBody>
                  <a:tcPr/>
                </a:tc>
                <a:tc>
                  <a:txBody>
                    <a:bodyPr/>
                    <a:lstStyle/>
                    <a:p>
                      <a:pPr algn="ctr"/>
                      <a:r>
                        <a:rPr lang="es-ES_tradnl" sz="1600" b="1" dirty="0" smtClean="0"/>
                        <a:t>Pres. </a:t>
                      </a:r>
                      <a:endParaRPr lang="es-ES" sz="1600" b="1" dirty="0"/>
                    </a:p>
                  </a:txBody>
                  <a:tcPr/>
                </a:tc>
                <a:tc>
                  <a:txBody>
                    <a:bodyPr/>
                    <a:lstStyle/>
                    <a:p>
                      <a:pPr algn="ctr"/>
                      <a:r>
                        <a:rPr lang="es-ES_tradnl" sz="1600" b="1" dirty="0" smtClean="0"/>
                        <a:t>Business </a:t>
                      </a:r>
                      <a:endParaRPr lang="es-ES" sz="1600" b="1" dirty="0"/>
                    </a:p>
                  </a:txBody>
                  <a:tcPr/>
                </a:tc>
                <a:tc>
                  <a:txBody>
                    <a:bodyPr/>
                    <a:lstStyle/>
                    <a:p>
                      <a:pPr algn="ctr"/>
                      <a:r>
                        <a:rPr lang="es-ES_tradnl" sz="1600" b="1" dirty="0" smtClean="0"/>
                        <a:t>Integration </a:t>
                      </a:r>
                      <a:endParaRPr lang="es-ES" sz="1600" b="1" dirty="0"/>
                    </a:p>
                  </a:txBody>
                  <a:tcPr/>
                </a:tc>
                <a:extLst>
                  <a:ext uri="{0D108BD9-81ED-4DB2-BD59-A6C34878D82A}">
                    <a16:rowId xmlns:a16="http://schemas.microsoft.com/office/drawing/2014/main" val="10001"/>
                  </a:ext>
                </a:extLst>
              </a:tr>
              <a:tr h="420608">
                <a:tc rowSpan="2">
                  <a:txBody>
                    <a:bodyPr/>
                    <a:lstStyle/>
                    <a:p>
                      <a:pPr algn="ctr"/>
                      <a:r>
                        <a:rPr lang="es-ES_tradnl" sz="1600" dirty="0" smtClean="0"/>
                        <a:t>Corporate </a:t>
                      </a:r>
                      <a:endParaRPr lang="es-ES" sz="1600" dirty="0"/>
                    </a:p>
                    <a:p>
                      <a:pPr algn="ctr"/>
                      <a:endParaRPr lang="es-ES" sz="1600" dirty="0"/>
                    </a:p>
                  </a:txBody>
                  <a:tcPr/>
                </a:tc>
                <a:tc rowSpan="2">
                  <a:txBody>
                    <a:bodyPr/>
                    <a:lstStyle/>
                    <a:p>
                      <a:pPr algn="ctr"/>
                      <a:r>
                        <a:rPr lang="es-ES_tradnl" sz="1600" dirty="0" smtClean="0"/>
                        <a:t>Multilayer architecture </a:t>
                      </a:r>
                      <a:endParaRPr lang="es-ES" sz="1600" dirty="0"/>
                    </a:p>
                  </a:txBody>
                  <a:tcPr/>
                </a:tc>
                <a:tc>
                  <a:txBody>
                    <a:bodyPr/>
                    <a:lstStyle/>
                    <a:p>
                      <a:pPr algn="ctr"/>
                      <a:r>
                        <a:rPr lang="es-ES_tradnl" sz="1600" dirty="0" smtClean="0"/>
                        <a:t>No </a:t>
                      </a:r>
                      <a:endParaRPr lang="es-ES" sz="1600" dirty="0"/>
                    </a:p>
                  </a:txBody>
                  <a:tcPr/>
                </a:tc>
                <a:tc>
                  <a:txBody>
                    <a:bodyPr/>
                    <a:lstStyle/>
                    <a:p>
                      <a:pPr algn="ctr"/>
                      <a:r>
                        <a:rPr lang="es-ES_tradnl" sz="1600" dirty="0" smtClean="0"/>
                        <a:t>JSP </a:t>
                      </a:r>
                      <a:endParaRPr lang="es-ES" sz="1600" dirty="0"/>
                    </a:p>
                  </a:txBody>
                  <a:tcPr/>
                </a:tc>
                <a:tc>
                  <a:txBody>
                    <a:bodyPr/>
                    <a:lstStyle/>
                    <a:p>
                      <a:pPr algn="ctr"/>
                      <a:r>
                        <a:rPr lang="es-ES_tradnl" sz="1600" dirty="0" err="1" smtClean="0"/>
                        <a:t>SAs </a:t>
                      </a:r>
                      <a:r>
                        <a:rPr lang="es-ES_tradnl" sz="1600" baseline="0" dirty="0" err="1" smtClean="0"/>
                        <a:t>POJOs </a:t>
                      </a:r>
                      <a:r>
                        <a:rPr lang="es-ES_tradnl" sz="1600" baseline="0" dirty="0" smtClean="0"/>
                        <a:t>+ </a:t>
                      </a:r>
                      <a:r>
                        <a:rPr lang="es-ES_tradnl" sz="1600" baseline="0" dirty="0" err="1" smtClean="0"/>
                        <a:t>transfers </a:t>
                      </a:r>
                      <a:endParaRPr lang="es-ES" sz="1600" dirty="0"/>
                    </a:p>
                  </a:txBody>
                  <a:tcPr/>
                </a:tc>
                <a:tc>
                  <a:txBody>
                    <a:bodyPr/>
                    <a:lstStyle/>
                    <a:p>
                      <a:pPr algn="ctr"/>
                      <a:r>
                        <a:rPr lang="es-ES_tradnl" sz="1600" dirty="0" err="1" smtClean="0"/>
                        <a:t>DAOs </a:t>
                      </a:r>
                      <a:r>
                        <a:rPr lang="es-ES_tradnl" sz="1600" dirty="0" err="1" smtClean="0"/>
                        <a:t>POJOs </a:t>
                      </a:r>
                      <a:endParaRPr lang="es-ES" sz="1600" dirty="0"/>
                    </a:p>
                  </a:txBody>
                  <a:tcPr/>
                </a:tc>
                <a:extLst>
                  <a:ext uri="{0D108BD9-81ED-4DB2-BD59-A6C34878D82A}">
                    <a16:rowId xmlns:a16="http://schemas.microsoft.com/office/drawing/2014/main" val="10002"/>
                  </a:ext>
                </a:extLst>
              </a:tr>
              <a:tr h="432048">
                <a:tc vMerge="1">
                  <a:txBody>
                    <a:bodyPr/>
                    <a:lstStyle/>
                    <a:p>
                      <a:endParaRPr lang="es-ES" dirty="0"/>
                    </a:p>
                  </a:txBody>
                  <a:tcPr/>
                </a:tc>
                <a:tc vMerge="1">
                  <a:txBody>
                    <a:bodyPr/>
                    <a:lstStyle/>
                    <a:p>
                      <a:endParaRPr lang="es-ES" dirty="0"/>
                    </a:p>
                  </a:txBody>
                  <a:tcPr/>
                </a:tc>
                <a:tc>
                  <a:txBody>
                    <a:bodyPr/>
                    <a:lstStyle/>
                    <a:p>
                      <a:pPr algn="ctr"/>
                      <a:r>
                        <a:rPr lang="es-ES_tradnl" sz="1600" dirty="0" smtClean="0"/>
                        <a:t>Yes </a:t>
                      </a:r>
                      <a:endParaRPr lang="es-ES" sz="1600" dirty="0"/>
                    </a:p>
                  </a:txBody>
                  <a:tcPr/>
                </a:tc>
                <a:tc>
                  <a:txBody>
                    <a:bodyPr/>
                    <a:lstStyle/>
                    <a:p>
                      <a:pPr algn="ctr"/>
                      <a:r>
                        <a:rPr lang="es-ES_tradnl" sz="1600" baseline="0" dirty="0" smtClean="0"/>
                        <a:t>JSF</a:t>
                      </a:r>
                    </a:p>
                  </a:txBody>
                  <a:tcPr/>
                </a:tc>
                <a:tc>
                  <a:txBody>
                    <a:bodyPr/>
                    <a:lstStyle/>
                    <a:p>
                      <a:pPr algn="ctr"/>
                      <a:r>
                        <a:rPr lang="es-ES_tradnl" sz="1600" baseline="0" dirty="0" err="1" smtClean="0"/>
                        <a:t>SAs </a:t>
                      </a:r>
                      <a:r>
                        <a:rPr lang="es-ES_tradnl" sz="1600" baseline="0" dirty="0" err="1" smtClean="0"/>
                        <a:t>POJOs </a:t>
                      </a:r>
                      <a:r>
                        <a:rPr lang="es-ES_tradnl" sz="1600" baseline="0" dirty="0" smtClean="0"/>
                        <a:t>+ entities</a:t>
                      </a:r>
                    </a:p>
                  </a:txBody>
                  <a:tcPr/>
                </a:tc>
                <a:tc>
                  <a:txBody>
                    <a:bodyPr/>
                    <a:lstStyle/>
                    <a:p>
                      <a:pPr algn="ctr"/>
                      <a:r>
                        <a:rPr lang="es-ES_tradnl" sz="1600" dirty="0" smtClean="0"/>
                        <a:t>JPA </a:t>
                      </a:r>
                      <a:endParaRPr lang="es-ES_tradnl" sz="1600" baseline="0" dirty="0" smtClean="0"/>
                    </a:p>
                  </a:txBody>
                  <a:tcPr/>
                </a:tc>
                <a:extLst>
                  <a:ext uri="{0D108BD9-81ED-4DB2-BD59-A6C34878D82A}">
                    <a16:rowId xmlns:a16="http://schemas.microsoft.com/office/drawing/2014/main" val="10003"/>
                  </a:ext>
                </a:extLst>
              </a:tr>
              <a:tr h="557138">
                <a:tc rowSpan="2">
                  <a:txBody>
                    <a:bodyPr/>
                    <a:lstStyle/>
                    <a:p>
                      <a:pPr algn="ctr"/>
                      <a:r>
                        <a:rPr lang="es-ES_tradnl" sz="1600" dirty="0" smtClean="0"/>
                        <a:t>+ Distributed Logic </a:t>
                      </a:r>
                      <a:endParaRPr lang="es-ES" sz="1600" dirty="0"/>
                    </a:p>
                  </a:txBody>
                  <a:tcPr/>
                </a:tc>
                <a:tc rowSpan="2">
                  <a:txBody>
                    <a:bodyPr/>
                    <a:lstStyle/>
                    <a:p>
                      <a:pPr algn="ctr"/>
                      <a:r>
                        <a:rPr lang="es-ES_tradnl" sz="1600" baseline="0" dirty="0" smtClean="0"/>
                        <a:t>RPC (</a:t>
                      </a:r>
                      <a:r>
                        <a:rPr lang="es-ES_tradnl" sz="1600" baseline="0" dirty="0" err="1" smtClean="0"/>
                        <a:t>Remote </a:t>
                      </a:r>
                      <a:r>
                        <a:rPr lang="es-ES_tradnl" sz="1600" baseline="0" dirty="0" err="1" smtClean="0"/>
                        <a:t>Procedure </a:t>
                      </a:r>
                      <a:r>
                        <a:rPr lang="es-ES_tradnl" sz="1600" baseline="0" dirty="0" err="1" smtClean="0"/>
                        <a:t>Call</a:t>
                      </a:r>
                      <a:r>
                        <a:rPr lang="es-ES_tradnl" sz="1600" baseline="0" dirty="0" smtClean="0"/>
                        <a:t>) </a:t>
                      </a:r>
                      <a:r>
                        <a:rPr lang="es-ES_tradnl" sz="1600" baseline="0" dirty="0" err="1" smtClean="0"/>
                        <a:t/>
                      </a:r>
                      <a:endParaRPr lang="es-ES" sz="1600" dirty="0"/>
                    </a:p>
                  </a:txBody>
                  <a:tcPr/>
                </a:tc>
                <a:tc>
                  <a:txBody>
                    <a:bodyPr/>
                    <a:lstStyle/>
                    <a:p>
                      <a:pPr algn="ctr"/>
                      <a:r>
                        <a:rPr lang="es-ES_tradnl" sz="1600" dirty="0" smtClean="0"/>
                        <a:t>No </a:t>
                      </a:r>
                      <a:endParaRPr lang="es-ES" sz="1600" dirty="0"/>
                    </a:p>
                  </a:txBody>
                  <a:tcPr/>
                </a:tc>
                <a:tc>
                  <a:txBody>
                    <a:bodyPr/>
                    <a:lstStyle/>
                    <a:p>
                      <a:pPr algn="ctr"/>
                      <a:r>
                        <a:rPr lang="es-ES_tradnl" sz="1600" dirty="0" smtClean="0"/>
                        <a:t>JSP (client) </a:t>
                      </a:r>
                      <a:endParaRPr lang="es-ES" sz="1600" dirty="0"/>
                    </a:p>
                  </a:txBody>
                  <a:tcPr/>
                </a:tc>
                <a:tc>
                  <a:txBody>
                    <a:bodyPr/>
                    <a:lstStyle/>
                    <a:p>
                      <a:pPr algn="ctr"/>
                      <a:r>
                        <a:rPr lang="es-ES_tradnl" sz="1600" dirty="0" err="1" smtClean="0"/>
                        <a:t>SAs </a:t>
                      </a:r>
                      <a:r>
                        <a:rPr lang="es-ES_tradnl" sz="1600" dirty="0" err="1" smtClean="0"/>
                        <a:t>POJOs </a:t>
                      </a:r>
                      <a:r>
                        <a:rPr lang="es-ES_tradnl" sz="1600" dirty="0" smtClean="0"/>
                        <a:t>+ </a:t>
                      </a:r>
                      <a:r>
                        <a:rPr lang="es-ES_tradnl" sz="1600" baseline="0" dirty="0" smtClean="0"/>
                        <a:t>RMI + </a:t>
                      </a:r>
                      <a:r>
                        <a:rPr lang="es-ES_tradnl" sz="1600" baseline="0" dirty="0" err="1" smtClean="0"/>
                        <a:t>transfers </a:t>
                      </a:r>
                      <a:endParaRPr lang="es-ES" sz="1600" dirty="0"/>
                    </a:p>
                  </a:txBody>
                  <a:tcPr/>
                </a:tc>
                <a:tc>
                  <a:txBody>
                    <a:bodyPr/>
                    <a:lstStyle/>
                    <a:p>
                      <a:pPr algn="ctr"/>
                      <a:r>
                        <a:rPr lang="es-ES_tradnl" sz="1600" baseline="0" dirty="0" err="1" smtClean="0"/>
                        <a:t>DAOs </a:t>
                      </a:r>
                      <a:r>
                        <a:rPr lang="es-ES_tradnl" sz="1600" dirty="0" err="1" smtClean="0"/>
                        <a:t>POJOs </a:t>
                      </a:r>
                      <a:endParaRPr lang="es-ES" sz="1600" dirty="0"/>
                    </a:p>
                  </a:txBody>
                  <a:tcPr/>
                </a:tc>
                <a:extLst>
                  <a:ext uri="{0D108BD9-81ED-4DB2-BD59-A6C34878D82A}">
                    <a16:rowId xmlns:a16="http://schemas.microsoft.com/office/drawing/2014/main" val="10004"/>
                  </a:ext>
                </a:extLst>
              </a:tr>
              <a:tr h="557138">
                <a:tc vMerge="1">
                  <a:txBody>
                    <a:bodyPr/>
                    <a:lstStyle/>
                    <a:p>
                      <a:endParaRPr lang="es-ES" dirty="0"/>
                    </a:p>
                  </a:txBody>
                  <a:tcPr/>
                </a:tc>
                <a:tc vMerge="1">
                  <a:txBody>
                    <a:bodyPr/>
                    <a:lstStyle/>
                    <a:p>
                      <a:endParaRPr lang="es-ES" dirty="0"/>
                    </a:p>
                  </a:txBody>
                  <a:tcPr/>
                </a:tc>
                <a:tc>
                  <a:txBody>
                    <a:bodyPr/>
                    <a:lstStyle/>
                    <a:p>
                      <a:pPr algn="ctr"/>
                      <a:r>
                        <a:rPr lang="es-ES_tradnl" sz="1600" dirty="0" smtClean="0"/>
                        <a:t>Yes </a:t>
                      </a:r>
                      <a:endParaRPr lang="es-ES" sz="1600" dirty="0"/>
                    </a:p>
                  </a:txBody>
                  <a:tcPr/>
                </a:tc>
                <a:tc>
                  <a:txBody>
                    <a:bodyPr/>
                    <a:lstStyle/>
                    <a:p>
                      <a:pPr algn="ctr"/>
                      <a:r>
                        <a:rPr lang="es-ES_tradnl" sz="1600" dirty="0" smtClean="0"/>
                        <a:t>JSF (client) </a:t>
                      </a:r>
                      <a:endParaRPr lang="es-ES" sz="1600" dirty="0"/>
                    </a:p>
                  </a:txBody>
                  <a:tcPr/>
                </a:tc>
                <a:tc>
                  <a:txBody>
                    <a:bodyPr/>
                    <a:lstStyle/>
                    <a:p>
                      <a:pPr algn="ctr"/>
                      <a:r>
                        <a:rPr lang="es-ES_tradnl" sz="1600" baseline="0" dirty="0" smtClean="0"/>
                        <a:t>Session </a:t>
                      </a:r>
                      <a:r>
                        <a:rPr lang="es-ES_tradnl" sz="1600" baseline="0" dirty="0" err="1" smtClean="0"/>
                        <a:t>EJBs </a:t>
                      </a:r>
                      <a:r>
                        <a:rPr lang="es-ES_tradnl" sz="1600" baseline="0" dirty="0" smtClean="0"/>
                        <a:t>+ entities </a:t>
                      </a:r>
                      <a:endParaRPr lang="es-ES" sz="1600" dirty="0"/>
                    </a:p>
                  </a:txBody>
                  <a:tcPr/>
                </a:tc>
                <a:tc>
                  <a:txBody>
                    <a:bodyPr/>
                    <a:lstStyle/>
                    <a:p>
                      <a:pPr algn="ctr"/>
                      <a:r>
                        <a:rPr lang="es-ES_tradnl" sz="1600" baseline="0" dirty="0" smtClean="0"/>
                        <a:t>JPA </a:t>
                      </a:r>
                      <a:endParaRPr lang="es-ES" sz="1600" dirty="0"/>
                    </a:p>
                  </a:txBody>
                  <a:tcPr/>
                </a:tc>
                <a:extLst>
                  <a:ext uri="{0D108BD9-81ED-4DB2-BD59-A6C34878D82A}">
                    <a16:rowId xmlns:a16="http://schemas.microsoft.com/office/drawing/2014/main" val="10005"/>
                  </a:ext>
                </a:extLst>
              </a:tr>
              <a:tr h="557138">
                <a:tc rowSpan="2">
                  <a:txBody>
                    <a:bodyPr/>
                    <a:lstStyle/>
                    <a:p>
                      <a:pPr algn="ctr"/>
                      <a:r>
                        <a:rPr lang="es-ES_tradnl" sz="1600" dirty="0" smtClean="0"/>
                        <a:t>Heterogeneous platforms </a:t>
                      </a:r>
                      <a:endParaRPr lang="es-ES" sz="1600" dirty="0"/>
                    </a:p>
                    <a:p>
                      <a:pPr algn="ctr"/>
                      <a:endParaRPr lang="es-ES" sz="1600" dirty="0"/>
                    </a:p>
                  </a:txBody>
                  <a:tcPr/>
                </a:tc>
                <a:tc rowSpan="2">
                  <a:txBody>
                    <a:bodyPr/>
                    <a:lstStyle/>
                    <a:p>
                      <a:pPr algn="ctr"/>
                      <a:r>
                        <a:rPr lang="es-ES_tradnl" sz="1600" dirty="0" smtClean="0"/>
                        <a:t>+ SOA </a:t>
                      </a:r>
                      <a:endParaRPr lang="es-ES" sz="1600" dirty="0"/>
                    </a:p>
                  </a:txBody>
                  <a:tcPr/>
                </a:tc>
                <a:tc>
                  <a:txBody>
                    <a:bodyPr/>
                    <a:lstStyle/>
                    <a:p>
                      <a:pPr algn="ctr"/>
                      <a:r>
                        <a:rPr lang="es-ES_tradnl" sz="1600" dirty="0" smtClean="0"/>
                        <a:t>No </a:t>
                      </a:r>
                      <a:endParaRPr lang="es-ES" sz="1600" dirty="0"/>
                    </a:p>
                  </a:txBody>
                  <a:tcPr/>
                </a:tc>
                <a:tc>
                  <a:txBody>
                    <a:bodyPr/>
                    <a:lstStyle/>
                    <a:p>
                      <a:pPr algn="ctr"/>
                      <a:r>
                        <a:rPr lang="es-ES_tradnl" sz="1600" dirty="0" smtClean="0"/>
                        <a:t>JSP (client) </a:t>
                      </a:r>
                      <a:endParaRPr lang="es-ES" sz="1600" dirty="0"/>
                    </a:p>
                  </a:txBody>
                  <a:tcPr/>
                </a:tc>
                <a:tc>
                  <a:txBody>
                    <a:bodyPr/>
                    <a:lstStyle/>
                    <a:p>
                      <a:pPr algn="ctr"/>
                      <a:r>
                        <a:rPr lang="es-ES_tradnl" sz="1600" dirty="0" err="1" smtClean="0"/>
                        <a:t>SAs </a:t>
                      </a:r>
                      <a:r>
                        <a:rPr lang="es-ES_tradnl" sz="1600" dirty="0" err="1" smtClean="0"/>
                        <a:t>POJOs </a:t>
                      </a:r>
                      <a:r>
                        <a:rPr lang="es-ES_tradnl" sz="1600" dirty="0" smtClean="0"/>
                        <a:t>+ </a:t>
                      </a:r>
                      <a:r>
                        <a:rPr lang="es-ES_tradnl" sz="1600" dirty="0" err="1" smtClean="0"/>
                        <a:t>transfers </a:t>
                      </a:r>
                      <a:r>
                        <a:rPr lang="es-ES_tradnl" sz="1600" dirty="0" smtClean="0"/>
                        <a:t>+ </a:t>
                      </a:r>
                      <a:r>
                        <a:rPr lang="es-ES_tradnl" sz="1600" baseline="0" dirty="0" smtClean="0"/>
                        <a:t>JAX WS / JAX RS </a:t>
                      </a:r>
                      <a:endParaRPr lang="es-ES" sz="1600" dirty="0"/>
                    </a:p>
                  </a:txBody>
                  <a:tcPr/>
                </a:tc>
                <a:tc>
                  <a:txBody>
                    <a:bodyPr/>
                    <a:lstStyle/>
                    <a:p>
                      <a:pPr algn="ctr"/>
                      <a:r>
                        <a:rPr lang="es-ES_tradnl" sz="1600" baseline="0" dirty="0" err="1" smtClean="0"/>
                        <a:t>DAOs </a:t>
                      </a:r>
                      <a:r>
                        <a:rPr lang="es-ES_tradnl" sz="1600" dirty="0" err="1" smtClean="0"/>
                        <a:t>POJOs </a:t>
                      </a:r>
                      <a:endParaRPr lang="es-ES" sz="1600" dirty="0"/>
                    </a:p>
                  </a:txBody>
                  <a:tcPr/>
                </a:tc>
                <a:extLst>
                  <a:ext uri="{0D108BD9-81ED-4DB2-BD59-A6C34878D82A}">
                    <a16:rowId xmlns:a16="http://schemas.microsoft.com/office/drawing/2014/main" val="10006"/>
                  </a:ext>
                </a:extLst>
              </a:tr>
              <a:tr h="619349">
                <a:tc vMerge="1">
                  <a:txBody>
                    <a:bodyPr/>
                    <a:lstStyle/>
                    <a:p>
                      <a:endParaRPr lang="es-ES" dirty="0"/>
                    </a:p>
                  </a:txBody>
                  <a:tcPr/>
                </a:tc>
                <a:tc vMerge="1">
                  <a:txBody>
                    <a:bodyPr/>
                    <a:lstStyle/>
                    <a:p>
                      <a:endParaRPr lang="es-ES" dirty="0"/>
                    </a:p>
                  </a:txBody>
                  <a:tcPr/>
                </a:tc>
                <a:tc>
                  <a:txBody>
                    <a:bodyPr/>
                    <a:lstStyle/>
                    <a:p>
                      <a:pPr algn="ctr"/>
                      <a:r>
                        <a:rPr lang="es-ES_tradnl" sz="1600" dirty="0" smtClean="0"/>
                        <a:t>Yes </a:t>
                      </a:r>
                      <a:endParaRPr lang="es-ES" sz="1600" dirty="0"/>
                    </a:p>
                  </a:txBody>
                  <a:tcPr/>
                </a:tc>
                <a:tc>
                  <a:txBody>
                    <a:bodyPr/>
                    <a:lstStyle/>
                    <a:p>
                      <a:pPr algn="ctr"/>
                      <a:r>
                        <a:rPr lang="es-ES_tradnl" sz="1600" dirty="0" smtClean="0"/>
                        <a:t>JSF (client) </a:t>
                      </a:r>
                      <a:endParaRPr lang="es-ES" sz="1600" dirty="0"/>
                    </a:p>
                  </a:txBody>
                  <a:tcPr/>
                </a:tc>
                <a:tc>
                  <a:txBody>
                    <a:bodyPr/>
                    <a:lstStyle/>
                    <a:p>
                      <a:pPr algn="ctr"/>
                      <a:r>
                        <a:rPr lang="es-ES_tradnl" sz="1600" baseline="0" dirty="0" smtClean="0"/>
                        <a:t>Session </a:t>
                      </a:r>
                      <a:r>
                        <a:rPr lang="es-ES_tradnl" sz="1600" baseline="0" dirty="0" err="1" smtClean="0"/>
                        <a:t>EJBs </a:t>
                      </a:r>
                      <a:r>
                        <a:rPr lang="es-ES_tradnl" sz="1600" baseline="0" dirty="0" smtClean="0"/>
                        <a:t>JAX WS / JAX RS </a:t>
                      </a:r>
                      <a:r>
                        <a:rPr lang="es-ES_tradnl" sz="1600" baseline="0" smtClean="0"/>
                        <a:t>+ entities </a:t>
                      </a:r>
                      <a:r>
                        <a:rPr lang="es-ES_tradnl" sz="1600" baseline="0" dirty="0" smtClean="0"/>
                        <a:t/>
                      </a:r>
                      <a:endParaRPr lang="es-ES" sz="1600" dirty="0"/>
                    </a:p>
                  </a:txBody>
                  <a:tcPr/>
                </a:tc>
                <a:tc>
                  <a:txBody>
                    <a:bodyPr/>
                    <a:lstStyle/>
                    <a:p>
                      <a:pPr algn="ctr"/>
                      <a:r>
                        <a:rPr lang="es-ES_tradnl" sz="1600" baseline="0" dirty="0" smtClean="0"/>
                        <a:t>JPA </a:t>
                      </a:r>
                      <a:endParaRPr lang="es-ES" sz="1600" dirty="0"/>
                    </a:p>
                  </a:txBody>
                  <a:tcPr/>
                </a:tc>
                <a:extLst>
                  <a:ext uri="{0D108BD9-81ED-4DB2-BD59-A6C34878D82A}">
                    <a16:rowId xmlns:a16="http://schemas.microsoft.com/office/drawing/2014/main" val="10007"/>
                  </a:ext>
                </a:extLst>
              </a:tr>
            </a:tbl>
          </a:graphicData>
        </a:graphic>
      </p:graphicFrame>
      <p:sp>
        <p:nvSpPr>
          <p:cNvPr id="5" name="4 Marcador de número de diapositiva"/>
          <p:cNvSpPr>
            <a:spLocks noGrp="1"/>
          </p:cNvSpPr>
          <p:nvPr>
            <p:ph type="sldNum" sz="quarter" idx="12"/>
          </p:nvPr>
        </p:nvSpPr>
        <p:spPr/>
        <p:txBody>
          <a:bodyPr/>
          <a:lstStyle/>
          <a:p>
            <a:fld id="{132FADFE-3B8F-471C-ABF0-DBC7717ECBBC}" type="slidenum">
              <a:rPr lang="es-ES" smtClean="0"/>
              <a:t>5</a:t>
            </a:fld>
            <a:endParaRPr lang="es-ES"/>
          </a:p>
        </p:txBody>
      </p:sp>
      <p:sp>
        <p:nvSpPr>
          <p:cNvPr id="7" name="6 CuadroTexto"/>
          <p:cNvSpPr txBox="1"/>
          <p:nvPr/>
        </p:nvSpPr>
        <p:spPr>
          <a:xfrm>
            <a:off x="3376578" y="5723946"/>
            <a:ext cx="5383718" cy="369332"/>
          </a:xfrm>
          <a:prstGeom prst="rect">
            <a:avLst/>
          </a:prstGeom>
          <a:noFill/>
        </p:spPr>
        <p:txBody>
          <a:bodyPr wrap="none" rtlCol="0">
            <a:spAutoFit/>
          </a:bodyPr>
          <a:lstStyle/>
          <a:p>
            <a:r>
              <a:rPr lang="es-ES_tradnl" dirty="0"/>
              <a:t>Applicable solution based on application requirements </a:t>
            </a:r>
            <a:endParaRPr lang="es-ES" dirty="0"/>
          </a:p>
        </p:txBody>
      </p:sp>
      <p:sp>
        <p:nvSpPr>
          <p:cNvPr id="8" name="Marcador de pie de página 3"/>
          <p:cNvSpPr txBox="1">
            <a:spLocks/>
          </p:cNvSpPr>
          <p:nvPr/>
        </p:nvSpPr>
        <p:spPr>
          <a:xfrm>
            <a:off x="838200" y="6336284"/>
            <a:ext cx="4114800" cy="365125"/>
          </a:xfrm>
          <a:prstGeom prst="rect">
            <a:avLst/>
          </a:prstGeom>
        </p:spPr>
        <p:txBody>
          <a:bodyPr vert="horz" lIns="91440" tIns="45720" rIns="91440" bIns="45720" rtlCol="0" anchor="ctr"/>
          <a:lstStyle>
            <a:defPPr>
              <a:defRPr lang="es-E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s-ES" smtClean="0"/>
              <a:t>Intelligent Infrastructure Design for IoT - MiOT UCM</a:t>
            </a:r>
          </a:p>
          <a:p>
            <a:pPr algn="l"/>
            <a:r>
              <a:rPr lang="es-ES" smtClean="0"/>
              <a:t>Antonio Navarro </a:t>
            </a:r>
            <a:endParaRPr lang="es-ES" dirty="0"/>
          </a:p>
        </p:txBody>
      </p:sp>
    </p:spTree>
    <p:extLst>
      <p:ext uri="{BB962C8B-B14F-4D97-AF65-F5344CB8AC3E}">
        <p14:creationId xmlns:p14="http://schemas.microsoft.com/office/powerpoint/2010/main" val="1904177318"/>
      </p:ext>
    </p:extLst>
  </p:cSld>
  <p:clrMapOvr>
    <a:masterClrMapping/>
  </p:clrMapOvr>
  <p:timing>
    <p:tnLst>
      <p:par>
        <p:cTn id="1" dur="indefinite" restart="never" nodeType="tmRoot"/>
      </p:par>
    </p:tnLst>
  </p:timing>
</p:sld>
</file>

<file path=ppt/slides/slide5524.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a:t>REST Web Services </a:t>
            </a:r>
            <a:endParaRPr lang="es-ES" dirty="0"/>
          </a:p>
        </p:txBody>
      </p:sp>
      <p:sp>
        <p:nvSpPr>
          <p:cNvPr id="3" name="2 Marcador de contenido"/>
          <p:cNvSpPr>
            <a:spLocks noGrp="1"/>
          </p:cNvSpPr>
          <p:nvPr>
            <p:ph idx="1"/>
          </p:nvPr>
        </p:nvSpPr>
        <p:spPr/>
        <p:txBody>
          <a:bodyPr/>
          <a:lstStyle/>
          <a:p>
            <a:r>
              <a:rPr lang="es-ES_tradnl" dirty="0" smtClean="0"/>
              <a:t>The above example does not use Java-specific frameworks for the implementation of REST web services, such as:</a:t>
            </a:r>
          </a:p>
          <a:p>
            <a:pPr lvl="1"/>
            <a:r>
              <a:rPr lang="es-ES_tradnl" dirty="0" smtClean="0"/>
              <a:t>JAX-RS (</a:t>
            </a:r>
            <a:r>
              <a:rPr lang="en-US" i="1" dirty="0"/>
              <a:t>Java API for </a:t>
            </a:r>
            <a:r>
              <a:rPr lang="en-US" i="1" dirty="0" err="1"/>
              <a:t>RESTful </a:t>
            </a:r>
            <a:r>
              <a:rPr lang="en-US" i="1"/>
              <a:t>Web </a:t>
            </a:r>
            <a:r>
              <a:rPr lang="en-US" i="1" smtClean="0"/>
              <a:t>Services</a:t>
            </a:r>
            <a:r>
              <a:rPr lang="en-US" smtClean="0"/>
              <a:t>) </a:t>
            </a:r>
            <a:r>
              <a:rPr lang="en-US" i="1" dirty="0"/>
              <a:t/>
            </a:r>
            <a:endParaRPr lang="en-US" dirty="0" smtClean="0"/>
          </a:p>
          <a:p>
            <a:pPr lvl="1"/>
            <a:r>
              <a:rPr lang="es-ES_tradnl" dirty="0" smtClean="0"/>
              <a:t>JAXB (</a:t>
            </a:r>
            <a:r>
              <a:rPr lang="es-ES_tradnl" i="1" dirty="0" smtClean="0"/>
              <a:t>Java </a:t>
            </a:r>
            <a:r>
              <a:rPr lang="es-ES_tradnl" i="1" dirty="0" err="1" smtClean="0"/>
              <a:t>Architecture </a:t>
            </a:r>
            <a:r>
              <a:rPr lang="es-ES_tradnl" i="1" dirty="0" err="1" smtClean="0"/>
              <a:t>for </a:t>
            </a:r>
            <a:r>
              <a:rPr lang="es-ES_tradnl" i="1" dirty="0" smtClean="0"/>
              <a:t>XML </a:t>
            </a:r>
            <a:r>
              <a:rPr lang="es-ES_tradnl" i="1" dirty="0" err="1" smtClean="0"/>
              <a:t>Binding</a:t>
            </a:r>
            <a:r>
              <a:rPr lang="es-ES_tradnl" dirty="0" smtClean="0"/>
              <a:t>) </a:t>
            </a:r>
            <a:r>
              <a:rPr lang="es-ES_tradnl" i="1" dirty="0" err="1" smtClean="0"/>
              <a:t/>
            </a:r>
            <a:endParaRPr lang="es-ES" dirty="0"/>
          </a:p>
        </p:txBody>
      </p:sp>
      <p:sp>
        <p:nvSpPr>
          <p:cNvPr id="5" name="4 Marcador de número de diapositiva"/>
          <p:cNvSpPr>
            <a:spLocks noGrp="1"/>
          </p:cNvSpPr>
          <p:nvPr>
            <p:ph type="sldNum" sz="quarter" idx="12"/>
          </p:nvPr>
        </p:nvSpPr>
        <p:spPr/>
        <p:txBody>
          <a:bodyPr/>
          <a:lstStyle/>
          <a:p>
            <a:fld id="{132FADFE-3B8F-471C-ABF0-DBC7717ECBBC}" type="slidenum">
              <a:rPr lang="es-ES" smtClean="0"/>
              <a:t>55</a:t>
            </a:fld>
            <a:endParaRPr lang="es-ES"/>
          </a:p>
        </p:txBody>
      </p:sp>
      <p:sp>
        <p:nvSpPr>
          <p:cNvPr id="6" name="Marcador de pie de página 3"/>
          <p:cNvSpPr txBox="1">
            <a:spLocks/>
          </p:cNvSpPr>
          <p:nvPr/>
        </p:nvSpPr>
        <p:spPr>
          <a:xfrm>
            <a:off x="838200" y="6336284"/>
            <a:ext cx="4114800" cy="365125"/>
          </a:xfrm>
          <a:prstGeom prst="rect">
            <a:avLst/>
          </a:prstGeom>
        </p:spPr>
        <p:txBody>
          <a:bodyPr vert="horz" lIns="91440" tIns="45720" rIns="91440" bIns="45720" rtlCol="0" anchor="ctr"/>
          <a:lstStyle>
            <a:defPPr>
              <a:defRPr lang="es-E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s-ES" smtClean="0"/>
              <a:t>Intelligent Infrastructure Design for IoT - MiOT UCM</a:t>
            </a:r>
          </a:p>
          <a:p>
            <a:pPr algn="l"/>
            <a:r>
              <a:rPr lang="es-ES" smtClean="0"/>
              <a:t>Antonio Navarro </a:t>
            </a:r>
            <a:endParaRPr lang="es-ES" dirty="0"/>
          </a:p>
        </p:txBody>
      </p:sp>
    </p:spTree>
    <p:extLst>
      <p:ext uri="{BB962C8B-B14F-4D97-AF65-F5344CB8AC3E}">
        <p14:creationId xmlns:p14="http://schemas.microsoft.com/office/powerpoint/2010/main" val="1222708339"/>
      </p:ext>
    </p:extLst>
  </p:cSld>
  <p:clrMapOvr>
    <a:masterClrMapping/>
  </p:clrMapOvr>
  <p:timing>
    <p:tnLst>
      <p:par>
        <p:cTn id="1" dur="indefinite" restart="never" nodeType="tmRoot"/>
      </p:par>
    </p:tnLst>
  </p:timing>
</p:sld>
</file>

<file path=ppt/slides/slide5654.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smtClean="0"/>
              <a:t>SOAP web services </a:t>
            </a:r>
            <a:endParaRPr lang="es-ES" dirty="0"/>
          </a:p>
        </p:txBody>
      </p:sp>
      <p:sp>
        <p:nvSpPr>
          <p:cNvPr id="3" name="2 Marcador de contenido"/>
          <p:cNvSpPr>
            <a:spLocks noGrp="1"/>
          </p:cNvSpPr>
          <p:nvPr>
            <p:ph idx="1"/>
          </p:nvPr>
        </p:nvSpPr>
        <p:spPr/>
        <p:txBody>
          <a:bodyPr>
            <a:normAutofit/>
          </a:bodyPr>
          <a:lstStyle/>
          <a:p>
            <a:r>
              <a:rPr lang="es-ES_tradnl" dirty="0" smtClean="0"/>
              <a:t>SOAP web services use SOAP to</a:t>
            </a:r>
          </a:p>
          <a:p>
            <a:pPr lvl="1"/>
            <a:r>
              <a:rPr lang="es-ES_tradnl" dirty="0" smtClean="0"/>
              <a:t>Invoking web services described through WSDL interfaces</a:t>
            </a:r>
          </a:p>
          <a:p>
            <a:pPr lvl="1"/>
            <a:r>
              <a:rPr lang="es-ES_tradnl" dirty="0" smtClean="0"/>
              <a:t>Encode the input and output parameters of the invoked service in XML format.</a:t>
            </a:r>
          </a:p>
          <a:p>
            <a:r>
              <a:rPr lang="es-ES_tradnl" dirty="0" smtClean="0"/>
              <a:t>They require a mechanism to translate:</a:t>
            </a:r>
          </a:p>
          <a:p>
            <a:pPr lvl="1"/>
            <a:r>
              <a:rPr lang="es-ES_tradnl" dirty="0" smtClean="0"/>
              <a:t>Service requests in logic elements</a:t>
            </a:r>
          </a:p>
          <a:p>
            <a:pPr lvl="1"/>
            <a:r>
              <a:rPr lang="es-ES_tradnl" dirty="0" smtClean="0"/>
              <a:t>Parameters of a programming language in other languages </a:t>
            </a:r>
            <a:endParaRPr lang="es-ES" dirty="0"/>
          </a:p>
        </p:txBody>
      </p:sp>
      <p:sp>
        <p:nvSpPr>
          <p:cNvPr id="5" name="4 Marcador de número de diapositiva"/>
          <p:cNvSpPr>
            <a:spLocks noGrp="1"/>
          </p:cNvSpPr>
          <p:nvPr>
            <p:ph type="sldNum" sz="quarter" idx="12"/>
          </p:nvPr>
        </p:nvSpPr>
        <p:spPr/>
        <p:txBody>
          <a:bodyPr/>
          <a:lstStyle/>
          <a:p>
            <a:fld id="{132FADFE-3B8F-471C-ABF0-DBC7717ECBBC}" type="slidenum">
              <a:rPr lang="es-ES" smtClean="0"/>
              <a:t>56</a:t>
            </a:fld>
            <a:endParaRPr lang="es-ES"/>
          </a:p>
        </p:txBody>
      </p:sp>
      <p:sp>
        <p:nvSpPr>
          <p:cNvPr id="6" name="Marcador de pie de página 3"/>
          <p:cNvSpPr txBox="1">
            <a:spLocks/>
          </p:cNvSpPr>
          <p:nvPr/>
        </p:nvSpPr>
        <p:spPr>
          <a:xfrm>
            <a:off x="838200" y="6336284"/>
            <a:ext cx="4114800" cy="365125"/>
          </a:xfrm>
          <a:prstGeom prst="rect">
            <a:avLst/>
          </a:prstGeom>
        </p:spPr>
        <p:txBody>
          <a:bodyPr vert="horz" lIns="91440" tIns="45720" rIns="91440" bIns="45720" rtlCol="0" anchor="ctr"/>
          <a:lstStyle>
            <a:defPPr>
              <a:defRPr lang="es-E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s-ES" smtClean="0"/>
              <a:t>Intelligent Infrastructure Design for IoT - MiOT UCM</a:t>
            </a:r>
          </a:p>
          <a:p>
            <a:pPr algn="l"/>
            <a:r>
              <a:rPr lang="es-ES" smtClean="0"/>
              <a:t>Antonio Navarro </a:t>
            </a:r>
            <a:endParaRPr lang="es-ES" dirty="0"/>
          </a:p>
        </p:txBody>
      </p:sp>
    </p:spTree>
    <p:extLst>
      <p:ext uri="{BB962C8B-B14F-4D97-AF65-F5344CB8AC3E}">
        <p14:creationId xmlns:p14="http://schemas.microsoft.com/office/powerpoint/2010/main" val="1913461781"/>
      </p:ext>
    </p:extLst>
  </p:cSld>
  <p:clrMapOvr>
    <a:masterClrMapping/>
  </p:clrMapOvr>
  <p:timing>
    <p:tnLst>
      <p:par>
        <p:cTn id="1" dur="indefinite" restart="never" nodeType="tmRoot"/>
      </p:par>
    </p:tnLst>
  </p:timing>
</p:sld>
</file>

<file path=ppt/slides/slide5712.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a:t>SOAP web services </a:t>
            </a:r>
            <a:endParaRPr lang="es-ES" dirty="0"/>
          </a:p>
        </p:txBody>
      </p:sp>
      <p:sp>
        <p:nvSpPr>
          <p:cNvPr id="5" name="4 Marcador de número de diapositiva"/>
          <p:cNvSpPr>
            <a:spLocks noGrp="1"/>
          </p:cNvSpPr>
          <p:nvPr>
            <p:ph type="sldNum" sz="quarter" idx="12"/>
          </p:nvPr>
        </p:nvSpPr>
        <p:spPr/>
        <p:txBody>
          <a:bodyPr/>
          <a:lstStyle/>
          <a:p>
            <a:fld id="{132FADFE-3B8F-471C-ABF0-DBC7717ECBBC}" type="slidenum">
              <a:rPr lang="es-ES" smtClean="0"/>
              <a:t>57</a:t>
            </a:fld>
            <a:endParaRPr lang="es-ES"/>
          </a:p>
        </p:txBody>
      </p:sp>
      <p:pic>
        <p:nvPicPr>
          <p:cNvPr id="5122" name="Picture 2" descr="http://proquest.safaribooksonline.com/getfile?item=LzMwZDIzc21wdGkwZ2UvL2NpcGg3NWdhNHJhOTFyZzFsYzAtaWVoYXMwX2ZuZ3MudGluYWZfMS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9655" y="2002304"/>
            <a:ext cx="6191250" cy="3371850"/>
          </a:xfrm>
          <a:prstGeom prst="rect">
            <a:avLst/>
          </a:prstGeom>
          <a:noFill/>
          <a:extLst>
            <a:ext uri="{909E8E84-426E-40DD-AFC4-6F175D3DCCD1}">
              <a14:hiddenFill xmlns:a14="http://schemas.microsoft.com/office/drawing/2010/main">
                <a:solidFill>
                  <a:srgbClr val="FFFFFF"/>
                </a:solidFill>
              </a14:hiddenFill>
            </a:ext>
          </a:extLst>
        </p:spPr>
      </p:pic>
      <p:sp>
        <p:nvSpPr>
          <p:cNvPr id="6" name="5 CuadroTexto"/>
          <p:cNvSpPr txBox="1"/>
          <p:nvPr/>
        </p:nvSpPr>
        <p:spPr>
          <a:xfrm>
            <a:off x="3859509" y="5589240"/>
            <a:ext cx="4471545" cy="369332"/>
          </a:xfrm>
          <a:prstGeom prst="rect">
            <a:avLst/>
          </a:prstGeom>
          <a:noFill/>
        </p:spPr>
        <p:txBody>
          <a:bodyPr wrap="none" rtlCol="0">
            <a:spAutoFit/>
          </a:bodyPr>
          <a:lstStyle/>
          <a:p>
            <a:r>
              <a:rPr lang="es-ES_tradnl" dirty="0"/>
              <a:t>SOAP web services invocation and response </a:t>
            </a:r>
            <a:endParaRPr lang="es-ES" dirty="0"/>
          </a:p>
        </p:txBody>
      </p:sp>
      <p:sp>
        <p:nvSpPr>
          <p:cNvPr id="7" name="Marcador de pie de página 3"/>
          <p:cNvSpPr txBox="1">
            <a:spLocks/>
          </p:cNvSpPr>
          <p:nvPr/>
        </p:nvSpPr>
        <p:spPr>
          <a:xfrm>
            <a:off x="838200" y="6336284"/>
            <a:ext cx="4114800" cy="365125"/>
          </a:xfrm>
          <a:prstGeom prst="rect">
            <a:avLst/>
          </a:prstGeom>
        </p:spPr>
        <p:txBody>
          <a:bodyPr vert="horz" lIns="91440" tIns="45720" rIns="91440" bIns="45720" rtlCol="0" anchor="ctr"/>
          <a:lstStyle>
            <a:defPPr>
              <a:defRPr lang="es-E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s-ES" smtClean="0"/>
              <a:t>Intelligent Infrastructure Design for IoT - MiOT UCM</a:t>
            </a:r>
          </a:p>
          <a:p>
            <a:pPr algn="l"/>
            <a:r>
              <a:rPr lang="es-ES" smtClean="0"/>
              <a:t>Antonio Navarro </a:t>
            </a:r>
            <a:endParaRPr lang="es-ES" dirty="0"/>
          </a:p>
        </p:txBody>
      </p:sp>
    </p:spTree>
    <p:extLst>
      <p:ext uri="{BB962C8B-B14F-4D97-AF65-F5344CB8AC3E}">
        <p14:creationId xmlns:p14="http://schemas.microsoft.com/office/powerpoint/2010/main" val="3305402822"/>
      </p:ext>
    </p:extLst>
  </p:cSld>
  <p:clrMapOvr>
    <a:masterClrMapping/>
  </p:clrMapOvr>
  <p:timing>
    <p:tnLst>
      <p:par>
        <p:cTn id="1" dur="indefinite" restart="never" nodeType="tmRoot"/>
      </p:par>
    </p:tnLst>
  </p:timing>
</p:sld>
</file>

<file path=ppt/slides/slide5839.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a:t>SOAP web services </a:t>
            </a:r>
            <a:endParaRPr lang="es-ES" dirty="0"/>
          </a:p>
        </p:txBody>
      </p:sp>
      <p:sp>
        <p:nvSpPr>
          <p:cNvPr id="4" name="3 Marcador de pie de página"/>
          <p:cNvSpPr>
            <a:spLocks noGrp="1"/>
          </p:cNvSpPr>
          <p:nvPr>
            <p:ph type="ftr" sz="quarter" idx="4294967295"/>
          </p:nvPr>
        </p:nvSpPr>
        <p:spPr>
          <a:xfrm>
            <a:off x="4165600" y="6356351"/>
            <a:ext cx="3860800" cy="365125"/>
          </a:xfrm>
        </p:spPr>
        <p:txBody>
          <a:bodyPr/>
          <a:lstStyle/>
          <a:p>
            <a:r>
              <a:rPr lang="es-ES" smtClean="0"/>
              <a:t>SOA Antonio Navarro </a:t>
            </a:r>
            <a:endParaRPr lang="es-ES" dirty="0"/>
          </a:p>
        </p:txBody>
      </p:sp>
      <p:sp>
        <p:nvSpPr>
          <p:cNvPr id="5" name="4 Marcador de número de diapositiva"/>
          <p:cNvSpPr>
            <a:spLocks noGrp="1"/>
          </p:cNvSpPr>
          <p:nvPr>
            <p:ph type="sldNum" sz="quarter" idx="12"/>
          </p:nvPr>
        </p:nvSpPr>
        <p:spPr/>
        <p:txBody>
          <a:bodyPr/>
          <a:lstStyle/>
          <a:p>
            <a:fld id="{132FADFE-3B8F-471C-ABF0-DBC7717ECBBC}" type="slidenum">
              <a:rPr lang="es-ES" smtClean="0"/>
              <a:t>58</a:t>
            </a:fld>
            <a:endParaRPr lang="es-ES"/>
          </a:p>
        </p:txBody>
      </p:sp>
      <p:pic>
        <p:nvPicPr>
          <p:cNvPr id="6146" name="Picture 2" descr="http://proquest.safaribooksonline.com/getfile?item=LzMwZDIzc21wdGkwZ2UvL2NpcGg3NWdhNHJhOTFyZzFsYzAtaWVoYXMwX2ZuZ3MudGluYWZfMi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1665" y="1248494"/>
            <a:ext cx="6048375" cy="5276850"/>
          </a:xfrm>
          <a:prstGeom prst="rect">
            <a:avLst/>
          </a:prstGeom>
          <a:noFill/>
          <a:extLst>
            <a:ext uri="{909E8E84-426E-40DD-AFC4-6F175D3DCCD1}">
              <a14:hiddenFill xmlns:a14="http://schemas.microsoft.com/office/drawing/2010/main">
                <a:solidFill>
                  <a:srgbClr val="FFFFFF"/>
                </a:solidFill>
              </a14:hiddenFill>
            </a:ext>
          </a:extLst>
        </p:spPr>
      </p:pic>
      <p:sp>
        <p:nvSpPr>
          <p:cNvPr id="6" name="5 CuadroTexto"/>
          <p:cNvSpPr txBox="1"/>
          <p:nvPr/>
        </p:nvSpPr>
        <p:spPr>
          <a:xfrm>
            <a:off x="3361186" y="6453336"/>
            <a:ext cx="5111079" cy="369332"/>
          </a:xfrm>
          <a:prstGeom prst="rect">
            <a:avLst/>
          </a:prstGeom>
          <a:solidFill>
            <a:schemeClr val="bg1"/>
          </a:solidFill>
        </p:spPr>
        <p:txBody>
          <a:bodyPr wrap="none" rtlCol="0">
            <a:spAutoFit/>
          </a:bodyPr>
          <a:lstStyle/>
          <a:p>
            <a:r>
              <a:rPr lang="es-ES_tradnl" dirty="0"/>
              <a:t>Example of an application based on SOAP web services </a:t>
            </a:r>
            <a:endParaRPr lang="es-ES" dirty="0"/>
          </a:p>
        </p:txBody>
      </p:sp>
      <p:sp>
        <p:nvSpPr>
          <p:cNvPr id="7" name="Marcador de pie de página 3"/>
          <p:cNvSpPr txBox="1">
            <a:spLocks/>
          </p:cNvSpPr>
          <p:nvPr/>
        </p:nvSpPr>
        <p:spPr>
          <a:xfrm>
            <a:off x="838200" y="6336284"/>
            <a:ext cx="4114800" cy="365125"/>
          </a:xfrm>
          <a:prstGeom prst="rect">
            <a:avLst/>
          </a:prstGeom>
        </p:spPr>
        <p:txBody>
          <a:bodyPr vert="horz" lIns="91440" tIns="45720" rIns="91440" bIns="45720" rtlCol="0" anchor="ctr"/>
          <a:lstStyle>
            <a:defPPr>
              <a:defRPr lang="es-E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s-ES" smtClean="0"/>
              <a:t>Intelligent Infrastructure Design for IoT - MiOT UCM</a:t>
            </a:r>
          </a:p>
          <a:p>
            <a:pPr algn="l"/>
            <a:r>
              <a:rPr lang="es-ES" smtClean="0"/>
              <a:t>Antonio Navarro </a:t>
            </a:r>
            <a:endParaRPr lang="es-ES" dirty="0"/>
          </a:p>
        </p:txBody>
      </p:sp>
    </p:spTree>
    <p:extLst>
      <p:ext uri="{BB962C8B-B14F-4D97-AF65-F5344CB8AC3E}">
        <p14:creationId xmlns:p14="http://schemas.microsoft.com/office/powerpoint/2010/main" val="1811183240"/>
      </p:ext>
    </p:extLst>
  </p:cSld>
  <p:clrMapOvr>
    <a:masterClrMapping/>
  </p:clrMapOvr>
  <p:timing>
    <p:tnLst>
      <p:par>
        <p:cTn id="1" dur="indefinite" restart="never" nodeType="tmRoot"/>
      </p:par>
    </p:tnLst>
  </p:timing>
</p:sld>
</file>

<file path=ppt/slides/slide5959.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smtClean="0"/>
              <a:t>SOAP web services </a:t>
            </a:r>
            <a:endParaRPr lang="es-ES" dirty="0"/>
          </a:p>
        </p:txBody>
      </p:sp>
      <p:sp>
        <p:nvSpPr>
          <p:cNvPr id="3" name="2 Marcador de contenido"/>
          <p:cNvSpPr>
            <a:spLocks noGrp="1"/>
          </p:cNvSpPr>
          <p:nvPr>
            <p:ph idx="1"/>
          </p:nvPr>
        </p:nvSpPr>
        <p:spPr>
          <a:xfrm>
            <a:off x="838200" y="1600201"/>
            <a:ext cx="9372600" cy="604664"/>
          </a:xfrm>
        </p:spPr>
        <p:txBody>
          <a:bodyPr/>
          <a:lstStyle/>
          <a:p>
            <a:r>
              <a:rPr lang="es-ES_tradnl" dirty="0" smtClean="0"/>
              <a:t>The basic structure of a SOAP message is: </a:t>
            </a:r>
            <a:endParaRPr lang="es-ES" dirty="0"/>
          </a:p>
        </p:txBody>
      </p:sp>
      <p:sp>
        <p:nvSpPr>
          <p:cNvPr id="5" name="4 Marcador de número de diapositiva"/>
          <p:cNvSpPr>
            <a:spLocks noGrp="1"/>
          </p:cNvSpPr>
          <p:nvPr>
            <p:ph type="sldNum" sz="quarter" idx="12"/>
          </p:nvPr>
        </p:nvSpPr>
        <p:spPr/>
        <p:txBody>
          <a:bodyPr/>
          <a:lstStyle/>
          <a:p>
            <a:fld id="{132FADFE-3B8F-471C-ABF0-DBC7717ECBBC}" type="slidenum">
              <a:rPr lang="es-ES" smtClean="0"/>
              <a:t>59</a:t>
            </a:fld>
            <a:endParaRPr lang="es-ES"/>
          </a:p>
        </p:txBody>
      </p:sp>
      <p:sp>
        <p:nvSpPr>
          <p:cNvPr id="6" name="AutoShape 2" descr="http://proquest.safaribooksonline.com/book/programming/java/9780137151585/message-oriented-services-and-soap/%09%09/getfile?item=NTExZDA4c21wdGk5Z2UvL2NhZ3IxNThhNzUvMzdycHBnMDQwY3NlLmUxL2hqamk-"/>
          <p:cNvSpPr>
            <a:spLocks noChangeAspect="1" noChangeArrowheads="1"/>
          </p:cNvSpPr>
          <p:nvPr/>
        </p:nvSpPr>
        <p:spPr bwMode="auto">
          <a:xfrm>
            <a:off x="2181225" y="-1785938"/>
            <a:ext cx="3810000" cy="36671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7171" name="Picture 3" descr="C:\Users\anavarro\Desktop\getfi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888" y="2132857"/>
            <a:ext cx="3810000" cy="3667125"/>
          </a:xfrm>
          <a:prstGeom prst="rect">
            <a:avLst/>
          </a:prstGeom>
          <a:noFill/>
          <a:extLst>
            <a:ext uri="{909E8E84-426E-40DD-AFC4-6F175D3DCCD1}">
              <a14:hiddenFill xmlns:a14="http://schemas.microsoft.com/office/drawing/2010/main">
                <a:solidFill>
                  <a:srgbClr val="FFFFFF"/>
                </a:solidFill>
              </a14:hiddenFill>
            </a:ext>
          </a:extLst>
        </p:spPr>
      </p:pic>
      <p:sp>
        <p:nvSpPr>
          <p:cNvPr id="7" name="6 CuadroTexto"/>
          <p:cNvSpPr txBox="1"/>
          <p:nvPr/>
        </p:nvSpPr>
        <p:spPr>
          <a:xfrm>
            <a:off x="4230278" y="6021288"/>
            <a:ext cx="3771610" cy="369332"/>
          </a:xfrm>
          <a:prstGeom prst="rect">
            <a:avLst/>
          </a:prstGeom>
          <a:noFill/>
        </p:spPr>
        <p:txBody>
          <a:bodyPr wrap="none" rtlCol="0">
            <a:spAutoFit/>
          </a:bodyPr>
          <a:lstStyle/>
          <a:p>
            <a:r>
              <a:rPr lang="es-ES_tradnl" dirty="0"/>
              <a:t>Basic structure of a SOAP message </a:t>
            </a:r>
            <a:endParaRPr lang="es-ES" dirty="0"/>
          </a:p>
        </p:txBody>
      </p:sp>
      <p:sp>
        <p:nvSpPr>
          <p:cNvPr id="9" name="Marcador de pie de página 3"/>
          <p:cNvSpPr txBox="1">
            <a:spLocks/>
          </p:cNvSpPr>
          <p:nvPr/>
        </p:nvSpPr>
        <p:spPr>
          <a:xfrm>
            <a:off x="838200" y="6336284"/>
            <a:ext cx="4114800" cy="365125"/>
          </a:xfrm>
          <a:prstGeom prst="rect">
            <a:avLst/>
          </a:prstGeom>
        </p:spPr>
        <p:txBody>
          <a:bodyPr vert="horz" lIns="91440" tIns="45720" rIns="91440" bIns="45720" rtlCol="0" anchor="ctr"/>
          <a:lstStyle>
            <a:defPPr>
              <a:defRPr lang="es-E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s-ES" smtClean="0"/>
              <a:t>Intelligent Infrastructure Design for IoT - MiOT UCM</a:t>
            </a:r>
          </a:p>
          <a:p>
            <a:pPr algn="l"/>
            <a:r>
              <a:rPr lang="es-ES" smtClean="0"/>
              <a:t>Antonio Navarro </a:t>
            </a:r>
            <a:endParaRPr lang="es-ES" dirty="0"/>
          </a:p>
        </p:txBody>
      </p:sp>
    </p:spTree>
    <p:extLst>
      <p:ext uri="{BB962C8B-B14F-4D97-AF65-F5344CB8AC3E}">
        <p14:creationId xmlns:p14="http://schemas.microsoft.com/office/powerpoint/2010/main" val="1786174390"/>
      </p:ext>
    </p:extLst>
  </p:cSld>
  <p:clrMapOvr>
    <a:masterClrMapping/>
  </p:clrMapOvr>
  <p:timing>
    <p:tnLst>
      <p:par>
        <p:cTn id="1" dur="indefinite" restart="never" nodeType="tmRoot"/>
      </p:par>
    </p:tnLst>
  </p:timing>
</p:sld>
</file>

<file path=ppt/slides/slide6081.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a:t>SOAP web services </a:t>
            </a:r>
            <a:endParaRPr lang="es-ES" dirty="0"/>
          </a:p>
        </p:txBody>
      </p:sp>
      <p:sp>
        <p:nvSpPr>
          <p:cNvPr id="3" name="2 Marcador de contenido"/>
          <p:cNvSpPr>
            <a:spLocks noGrp="1"/>
          </p:cNvSpPr>
          <p:nvPr>
            <p:ph idx="1"/>
          </p:nvPr>
        </p:nvSpPr>
        <p:spPr>
          <a:xfrm>
            <a:off x="609600" y="1600200"/>
            <a:ext cx="10972800" cy="4853136"/>
          </a:xfrm>
        </p:spPr>
        <p:txBody>
          <a:bodyPr>
            <a:normAutofit/>
          </a:bodyPr>
          <a:lstStyle/>
          <a:p>
            <a:r>
              <a:rPr lang="es-ES_tradnl" dirty="0" smtClean="0"/>
              <a:t>Where:</a:t>
            </a:r>
          </a:p>
          <a:p>
            <a:pPr lvl="1"/>
            <a:r>
              <a:rPr lang="es-ES_tradnl" sz="2400" dirty="0" err="1">
                <a:latin typeface="Courier New" pitchFamily="49" charset="0"/>
                <a:cs typeface="Courier New" pitchFamily="49" charset="0"/>
              </a:rPr>
              <a:t>Envelope</a:t>
            </a:r>
            <a:r>
              <a:rPr lang="es-ES_tradnl" dirty="0" smtClean="0"/>
              <a:t>: it is the root element. It stores namespace and coding style information.</a:t>
            </a:r>
          </a:p>
          <a:p>
            <a:pPr lvl="1"/>
            <a:r>
              <a:rPr lang="es-ES_tradnl" sz="2400" dirty="0" err="1">
                <a:latin typeface="Courier New" pitchFamily="49" charset="0"/>
                <a:cs typeface="Courier New" pitchFamily="49" charset="0"/>
              </a:rPr>
              <a:t>Header</a:t>
            </a:r>
            <a:r>
              <a:rPr lang="es-ES_tradnl" dirty="0" smtClean="0"/>
              <a:t>: optional, but not usually omitted. They provide services to the cargo carried in the </a:t>
            </a:r>
            <a:r>
              <a:rPr lang="es-ES_tradnl" sz="2400" dirty="0" err="1">
                <a:latin typeface="Courier New" pitchFamily="49" charset="0"/>
                <a:cs typeface="Courier New" pitchFamily="49" charset="0"/>
              </a:rPr>
              <a:t>Body </a:t>
            </a:r>
            <a:r>
              <a:rPr lang="es-ES_tradnl" dirty="0" smtClean="0"/>
              <a:t>element.</a:t>
            </a:r>
            <a:endParaRPr lang="es-ES_tradnl" sz="2400" dirty="0">
              <a:latin typeface="Courier New" pitchFamily="49" charset="0"/>
              <a:cs typeface="Courier New" pitchFamily="49" charset="0"/>
            </a:endParaRPr>
          </a:p>
          <a:p>
            <a:pPr lvl="1"/>
            <a:r>
              <a:rPr lang="es-ES_tradnl" sz="2400" dirty="0" err="1">
                <a:latin typeface="Courier New" pitchFamily="49" charset="0"/>
                <a:cs typeface="Courier New" pitchFamily="49" charset="0"/>
              </a:rPr>
              <a:t>Body</a:t>
            </a:r>
            <a:r>
              <a:rPr lang="es-ES_tradnl" dirty="0" smtClean="0"/>
              <a:t>: is mandatory. Contains the payload of the SOAP message to be processed by the destination endpoint. </a:t>
            </a:r>
            <a:endParaRPr lang="es-ES" dirty="0"/>
          </a:p>
        </p:txBody>
      </p:sp>
      <p:sp>
        <p:nvSpPr>
          <p:cNvPr id="5" name="4 Marcador de número de diapositiva"/>
          <p:cNvSpPr>
            <a:spLocks noGrp="1"/>
          </p:cNvSpPr>
          <p:nvPr>
            <p:ph type="sldNum" sz="quarter" idx="12"/>
          </p:nvPr>
        </p:nvSpPr>
        <p:spPr/>
        <p:txBody>
          <a:bodyPr/>
          <a:lstStyle/>
          <a:p>
            <a:fld id="{132FADFE-3B8F-471C-ABF0-DBC7717ECBBC}" type="slidenum">
              <a:rPr lang="es-ES" smtClean="0"/>
              <a:t>60</a:t>
            </a:fld>
            <a:endParaRPr lang="es-ES"/>
          </a:p>
        </p:txBody>
      </p:sp>
      <p:sp>
        <p:nvSpPr>
          <p:cNvPr id="6" name="Marcador de pie de página 3"/>
          <p:cNvSpPr txBox="1">
            <a:spLocks/>
          </p:cNvSpPr>
          <p:nvPr/>
        </p:nvSpPr>
        <p:spPr>
          <a:xfrm>
            <a:off x="838200" y="6336284"/>
            <a:ext cx="4114800" cy="365125"/>
          </a:xfrm>
          <a:prstGeom prst="rect">
            <a:avLst/>
          </a:prstGeom>
        </p:spPr>
        <p:txBody>
          <a:bodyPr vert="horz" lIns="91440" tIns="45720" rIns="91440" bIns="45720" rtlCol="0" anchor="ctr"/>
          <a:lstStyle>
            <a:defPPr>
              <a:defRPr lang="es-E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s-ES" smtClean="0"/>
              <a:t>Intelligent Infrastructure Design for IoT - MiOT UCM</a:t>
            </a:r>
          </a:p>
          <a:p>
            <a:pPr algn="l"/>
            <a:r>
              <a:rPr lang="es-ES" smtClean="0"/>
              <a:t>Antonio Navarro </a:t>
            </a:r>
            <a:endParaRPr lang="es-ES" dirty="0"/>
          </a:p>
        </p:txBody>
      </p:sp>
    </p:spTree>
    <p:extLst>
      <p:ext uri="{BB962C8B-B14F-4D97-AF65-F5344CB8AC3E}">
        <p14:creationId xmlns:p14="http://schemas.microsoft.com/office/powerpoint/2010/main" val="1246001553"/>
      </p:ext>
    </p:extLst>
  </p:cSld>
  <p:clrMapOvr>
    <a:masterClrMapping/>
  </p:clrMapOvr>
  <p:timing>
    <p:tnLst>
      <p:par>
        <p:cTn id="1" dur="indefinite" restart="never" nodeType="tmRoot"/>
      </p:par>
    </p:tnLst>
  </p:timing>
</p:sld>
</file>

<file path=ppt/slides/slide6144.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a:t>SOAP web services </a:t>
            </a:r>
            <a:endParaRPr lang="es-ES" dirty="0"/>
          </a:p>
        </p:txBody>
      </p:sp>
      <p:sp>
        <p:nvSpPr>
          <p:cNvPr id="3" name="2 Marcador de contenido"/>
          <p:cNvSpPr>
            <a:spLocks noGrp="1"/>
          </p:cNvSpPr>
          <p:nvPr>
            <p:ph idx="1"/>
          </p:nvPr>
        </p:nvSpPr>
        <p:spPr>
          <a:xfrm>
            <a:off x="263352" y="1600201"/>
            <a:ext cx="11928648" cy="4525963"/>
          </a:xfrm>
        </p:spPr>
        <p:txBody>
          <a:bodyPr>
            <a:normAutofit/>
          </a:bodyPr>
          <a:lstStyle/>
          <a:p>
            <a:r>
              <a:rPr lang="es-ES_tradnl" dirty="0" smtClean="0"/>
              <a:t>SOAP request example</a:t>
            </a:r>
          </a:p>
          <a:p>
            <a:pPr marL="0" indent="0">
              <a:buNone/>
            </a:pPr>
            <a:r>
              <a:rPr lang="es-ES" sz="2200" dirty="0">
                <a:latin typeface="Courier New" pitchFamily="49" charset="0"/>
                <a:cs typeface="Courier New" pitchFamily="49" charset="0"/>
              </a:rPr>
              <a:t>&lt;env1:Envelope xmlns:env1=</a:t>
            </a:r>
            <a:r>
              <a:rPr lang="es-ES" sz="2200" dirty="0" err="1">
                <a:latin typeface="Courier New" pitchFamily="49" charset="0"/>
                <a:cs typeface="Courier New" pitchFamily="49" charset="0"/>
              </a:rPr>
              <a:t>"</a:t>
            </a:r>
            <a:r>
              <a:rPr lang="es-ES" sz="2200" dirty="0">
                <a:latin typeface="Courier New" pitchFamily="49" charset="0"/>
                <a:cs typeface="Courier New" pitchFamily="49" charset="0"/>
              </a:rPr>
              <a:t>http://schemas.xmlsoap.org/soap/envelope"&gt; </a:t>
            </a:r>
          </a:p>
          <a:p>
            <a:pPr marL="0" indent="0">
              <a:buNone/>
            </a:pPr>
            <a:r>
              <a:rPr lang="es-ES" sz="2200" dirty="0">
                <a:latin typeface="Courier New" pitchFamily="49" charset="0"/>
                <a:cs typeface="Courier New" pitchFamily="49" charset="0"/>
              </a:rPr>
              <a:t> &lt;env1:Body&gt; </a:t>
            </a:r>
            <a:endParaRPr lang="es-ES" sz="2200" dirty="0" smtClean="0">
              <a:latin typeface="Courier New" pitchFamily="49" charset="0"/>
              <a:cs typeface="Courier New" pitchFamily="49" charset="0"/>
            </a:endParaRPr>
          </a:p>
          <a:p>
            <a:pPr marL="0" indent="0">
              <a:buNone/>
            </a:pPr>
            <a:r>
              <a:rPr lang="es-ES" sz="2200" dirty="0" err="1" smtClean="0">
                <a:latin typeface="Courier New" pitchFamily="49" charset="0"/>
                <a:cs typeface="Courier New" pitchFamily="49" charset="0"/>
              </a:rPr>
              <a:t>	</a:t>
            </a:r>
            <a:r>
              <a:rPr lang="es-ES" sz="2200" dirty="0" smtClean="0">
                <a:latin typeface="Courier New" pitchFamily="49" charset="0"/>
                <a:cs typeface="Courier New" pitchFamily="49" charset="0"/>
              </a:rPr>
              <a:t>	&lt; </a:t>
            </a:r>
            <a:r>
              <a:rPr lang="es-ES" sz="2200" dirty="0" err="1" smtClean="0">
                <a:latin typeface="Courier New" pitchFamily="49" charset="0"/>
                <a:cs typeface="Courier New" pitchFamily="49" charset="0"/>
              </a:rPr>
              <a:t>getord:getOrdersDates</a:t>
            </a:r>
            <a:br>
              <a:rPr lang="es-ES" sz="2200" dirty="0" smtClean="0">
                <a:latin typeface="Courier New" pitchFamily="49" charset="0"/>
                <a:cs typeface="Courier New" pitchFamily="49" charset="0"/>
              </a:rPr>
            </a:br>
            <a:r>
              <a:rPr lang="es-ES" sz="2200" dirty="0" smtClean="0">
                <a:latin typeface="Courier New" pitchFamily="49" charset="0"/>
                <a:cs typeface="Courier New" pitchFamily="49" charset="0"/>
              </a:rPr>
              <a:t>		</a:t>
            </a:r>
            <a:r>
              <a:rPr lang="es-ES" sz="2200" dirty="0" err="1" smtClean="0">
                <a:latin typeface="Courier New" pitchFamily="49" charset="0"/>
                <a:cs typeface="Courier New" pitchFamily="49" charset="0"/>
              </a:rPr>
              <a:t>xmlns:getord=</a:t>
            </a:r>
            <a:r>
              <a:rPr lang="es-ES" sz="2200" dirty="0" smtClean="0">
                <a:latin typeface="Courier New" pitchFamily="49" charset="0"/>
                <a:cs typeface="Courier New" pitchFamily="49" charset="0"/>
              </a:rPr>
              <a:t>"http://www.example.com/oms/getorders"&gt; </a:t>
            </a:r>
            <a:br>
              <a:rPr lang="es-ES" sz="2200" dirty="0" smtClean="0">
                <a:latin typeface="Courier New" pitchFamily="49" charset="0"/>
                <a:cs typeface="Courier New" pitchFamily="49" charset="0"/>
              </a:rPr>
            </a:br>
            <a:r>
              <a:rPr lang="es-ES" sz="2200" dirty="0" err="1" smtClean="0">
                <a:latin typeface="Courier New" pitchFamily="49" charset="0"/>
                <a:cs typeface="Courier New" pitchFamily="49" charset="0"/>
              </a:rPr>
              <a:t>	  &lt;getord:startDate&gt;2005-11-19&lt;/getord</a:t>
            </a:r>
            <a:r>
              <a:rPr lang="es-ES" sz="2200" dirty="0" err="1" smtClean="0">
                <a:latin typeface="Courier New" pitchFamily="49" charset="0"/>
                <a:cs typeface="Courier New" pitchFamily="49" charset="0"/>
              </a:rPr>
              <a:t>:startDate&gt;</a:t>
            </a:r>
          </a:p>
          <a:p>
            <a:pPr marL="0" indent="0">
              <a:buNone/>
            </a:pPr>
            <a:r>
              <a:rPr lang="es-ES" sz="2200" dirty="0" err="1">
                <a:latin typeface="Courier New" pitchFamily="49" charset="0"/>
                <a:cs typeface="Courier New" pitchFamily="49" charset="0"/>
              </a:rPr>
              <a:t>        &lt;getord:endDate&gt;2005-11-22&lt;/getord</a:t>
            </a:r>
            <a:r>
              <a:rPr lang="es-ES" sz="2200" dirty="0" err="1">
                <a:latin typeface="Courier New" pitchFamily="49" charset="0"/>
                <a:cs typeface="Courier New" pitchFamily="49" charset="0"/>
              </a:rPr>
              <a:t>:endDate&gt;     </a:t>
            </a:r>
          </a:p>
          <a:p>
            <a:pPr marL="0" indent="0">
              <a:buNone/>
            </a:pPr>
            <a:r>
              <a:rPr lang="es-ES" sz="2200" dirty="0" err="1">
                <a:latin typeface="Courier New" pitchFamily="49" charset="0"/>
                <a:cs typeface="Courier New" pitchFamily="49" charset="0"/>
              </a:rPr>
              <a:t>      </a:t>
            </a:r>
            <a:r>
              <a:rPr lang="es-ES" sz="2200" dirty="0">
                <a:latin typeface="Courier New" pitchFamily="49" charset="0"/>
                <a:cs typeface="Courier New" pitchFamily="49" charset="0"/>
              </a:rPr>
              <a:t>      &lt;/getord</a:t>
            </a:r>
            <a:r>
              <a:rPr lang="es-ES" sz="2200" dirty="0" err="1">
                <a:latin typeface="Courier New" pitchFamily="49" charset="0"/>
                <a:cs typeface="Courier New" pitchFamily="49" charset="0"/>
              </a:rPr>
              <a:t>:getOrdersDates&gt;. </a:t>
            </a:r>
          </a:p>
          <a:p>
            <a:pPr marL="0" indent="0">
              <a:buNone/>
            </a:pPr>
            <a:r>
              <a:rPr lang="es-ES" sz="2200" dirty="0">
                <a:latin typeface="Courier New" pitchFamily="49" charset="0"/>
                <a:cs typeface="Courier New" pitchFamily="49" charset="0"/>
              </a:rPr>
              <a:t> &lt;/env1:Body&gt;</a:t>
            </a:r>
          </a:p>
          <a:p>
            <a:pPr marL="0" indent="0">
              <a:buNone/>
            </a:pPr>
            <a:r>
              <a:rPr lang="es-ES" sz="2200" dirty="0">
                <a:latin typeface="Courier New" pitchFamily="49" charset="0"/>
                <a:cs typeface="Courier New" pitchFamily="49" charset="0"/>
              </a:rPr>
              <a:t>&lt;/env1:Envelope&gt; </a:t>
            </a:r>
          </a:p>
        </p:txBody>
      </p:sp>
      <p:sp>
        <p:nvSpPr>
          <p:cNvPr id="5" name="4 Marcador de número de diapositiva"/>
          <p:cNvSpPr>
            <a:spLocks noGrp="1"/>
          </p:cNvSpPr>
          <p:nvPr>
            <p:ph type="sldNum" sz="quarter" idx="12"/>
          </p:nvPr>
        </p:nvSpPr>
        <p:spPr/>
        <p:txBody>
          <a:bodyPr/>
          <a:lstStyle/>
          <a:p>
            <a:fld id="{132FADFE-3B8F-471C-ABF0-DBC7717ECBBC}" type="slidenum">
              <a:rPr lang="es-ES" smtClean="0"/>
              <a:t>61</a:t>
            </a:fld>
            <a:endParaRPr lang="es-ES"/>
          </a:p>
        </p:txBody>
      </p:sp>
      <p:sp>
        <p:nvSpPr>
          <p:cNvPr id="6" name="Marcador de pie de página 3"/>
          <p:cNvSpPr txBox="1">
            <a:spLocks/>
          </p:cNvSpPr>
          <p:nvPr/>
        </p:nvSpPr>
        <p:spPr>
          <a:xfrm>
            <a:off x="838200" y="6336284"/>
            <a:ext cx="4114800" cy="365125"/>
          </a:xfrm>
          <a:prstGeom prst="rect">
            <a:avLst/>
          </a:prstGeom>
        </p:spPr>
        <p:txBody>
          <a:bodyPr vert="horz" lIns="91440" tIns="45720" rIns="91440" bIns="45720" rtlCol="0" anchor="ctr"/>
          <a:lstStyle>
            <a:defPPr>
              <a:defRPr lang="es-E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s-ES" smtClean="0"/>
              <a:t>Intelligent Infrastructure Design for IoT - MiOT UCM</a:t>
            </a:r>
          </a:p>
          <a:p>
            <a:pPr algn="l"/>
            <a:r>
              <a:rPr lang="es-ES" smtClean="0"/>
              <a:t>Antonio Navarro </a:t>
            </a:r>
            <a:endParaRPr lang="es-ES" dirty="0"/>
          </a:p>
        </p:txBody>
      </p:sp>
    </p:spTree>
    <p:extLst>
      <p:ext uri="{BB962C8B-B14F-4D97-AF65-F5344CB8AC3E}">
        <p14:creationId xmlns:p14="http://schemas.microsoft.com/office/powerpoint/2010/main" val="2158305811"/>
      </p:ext>
    </p:extLst>
  </p:cSld>
  <p:clrMapOvr>
    <a:masterClrMapping/>
  </p:clrMapOvr>
  <p:timing>
    <p:tnLst>
      <p:par>
        <p:cTn id="1" dur="indefinite" restart="never" nodeType="tmRoot"/>
      </p:par>
    </p:tnLst>
  </p:timing>
</p:sld>
</file>

<file path=ppt/slides/slide625.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a:t>SOAP web services </a:t>
            </a:r>
            <a:endParaRPr lang="es-ES" dirty="0"/>
          </a:p>
        </p:txBody>
      </p:sp>
      <p:sp>
        <p:nvSpPr>
          <p:cNvPr id="3" name="2 Marcador de contenido"/>
          <p:cNvSpPr>
            <a:spLocks noGrp="1"/>
          </p:cNvSpPr>
          <p:nvPr>
            <p:ph idx="1"/>
          </p:nvPr>
        </p:nvSpPr>
        <p:spPr/>
        <p:txBody>
          <a:bodyPr>
            <a:normAutofit fontScale="77500" lnSpcReduction="20000"/>
          </a:bodyPr>
          <a:lstStyle/>
          <a:p>
            <a:r>
              <a:rPr lang="es-ES_tradnl" sz="5100" dirty="0"/>
              <a:t>Example of SOAP response</a:t>
            </a:r>
          </a:p>
          <a:p>
            <a:pPr marL="0" indent="0">
              <a:buNone/>
            </a:pPr>
            <a:endParaRPr lang="es-ES" dirty="0" smtClean="0"/>
          </a:p>
          <a:p>
            <a:pPr marL="0" indent="0">
              <a:buNone/>
            </a:pPr>
            <a:r>
              <a:rPr lang="es-ES" sz="2900" dirty="0">
                <a:latin typeface="Courier New" pitchFamily="49" charset="0"/>
                <a:cs typeface="Courier New" pitchFamily="49" charset="0"/>
              </a:rPr>
              <a:t>&lt;env1:Envelope xmlns:env1=</a:t>
            </a:r>
            <a:r>
              <a:rPr lang="es-ES" sz="2900" dirty="0" err="1">
                <a:latin typeface="Courier New" pitchFamily="49" charset="0"/>
                <a:cs typeface="Courier New" pitchFamily="49" charset="0"/>
              </a:rPr>
              <a:t>"</a:t>
            </a:r>
            <a:r>
              <a:rPr lang="es-ES" sz="2900" dirty="0">
                <a:latin typeface="Courier New" pitchFamily="49" charset="0"/>
                <a:cs typeface="Courier New" pitchFamily="49" charset="0"/>
              </a:rPr>
              <a:t>http://schemas.xmlsoap.org/soap/envelope"&gt;</a:t>
            </a:r>
          </a:p>
          <a:p>
            <a:pPr marL="0" indent="0">
              <a:buNone/>
            </a:pPr>
            <a:r>
              <a:rPr lang="es-ES" sz="2900" dirty="0">
                <a:latin typeface="Courier New" pitchFamily="49" charset="0"/>
                <a:cs typeface="Courier New" pitchFamily="49" charset="0"/>
              </a:rPr>
              <a:t>  &lt;env1:Body&gt;</a:t>
            </a:r>
          </a:p>
          <a:p>
            <a:pPr marL="0" indent="0">
              <a:buNone/>
            </a:pPr>
            <a:r>
              <a:rPr lang="es-ES" sz="2900" dirty="0" err="1">
                <a:latin typeface="Courier New" pitchFamily="49" charset="0"/>
                <a:cs typeface="Courier New" pitchFamily="49" charset="0"/>
              </a:rPr>
              <a:t>    </a:t>
            </a:r>
            <a:r>
              <a:rPr lang="es-ES" sz="2900" dirty="0">
                <a:latin typeface="Courier New" pitchFamily="49" charset="0"/>
                <a:cs typeface="Courier New" pitchFamily="49" charset="0"/>
              </a:rPr>
              <a:t>    &lt; </a:t>
            </a:r>
            <a:r>
              <a:rPr lang="es-ES" sz="2900" dirty="0" err="1">
                <a:latin typeface="Courier New" pitchFamily="49" charset="0"/>
                <a:cs typeface="Courier New" pitchFamily="49" charset="0"/>
              </a:rPr>
              <a:t>getord:getOrdersDatesResponse</a:t>
            </a:r>
            <a:endParaRPr lang="es-ES" sz="2900" dirty="0">
              <a:latin typeface="Courier New" pitchFamily="49" charset="0"/>
              <a:cs typeface="Courier New" pitchFamily="49" charset="0"/>
            </a:endParaRPr>
          </a:p>
          <a:p>
            <a:pPr marL="0" indent="0">
              <a:buNone/>
            </a:pPr>
            <a:r>
              <a:rPr lang="es-ES" sz="2900" dirty="0">
                <a:latin typeface="Courier New" pitchFamily="49" charset="0"/>
                <a:cs typeface="Courier New" pitchFamily="49" charset="0"/>
              </a:rPr>
              <a:t>       </a:t>
            </a:r>
            <a:r>
              <a:rPr lang="es-ES" sz="2900" dirty="0" err="1">
                <a:latin typeface="Courier New" pitchFamily="49" charset="0"/>
                <a:cs typeface="Courier New" pitchFamily="49" charset="0"/>
              </a:rPr>
              <a:t>xmlns:getord=</a:t>
            </a:r>
            <a:r>
              <a:rPr lang="es-ES" sz="2900" dirty="0">
                <a:latin typeface="Courier New" pitchFamily="49" charset="0"/>
                <a:cs typeface="Courier New" pitchFamily="49" charset="0"/>
              </a:rPr>
              <a:t>"http://www.example.com/oms/getorders"&gt;</a:t>
            </a:r>
          </a:p>
          <a:p>
            <a:pPr marL="0" indent="0">
              <a:buNone/>
            </a:pPr>
            <a:r>
              <a:rPr lang="es-ES" sz="2900" dirty="0">
                <a:latin typeface="Courier New" pitchFamily="49" charset="0"/>
                <a:cs typeface="Courier New" pitchFamily="49" charset="0"/>
              </a:rPr>
              <a:t>       </a:t>
            </a:r>
            <a:r>
              <a:rPr lang="es-ES" sz="2900" dirty="0">
                <a:latin typeface="Courier New" pitchFamily="49" charset="0"/>
                <a:cs typeface="Courier New" pitchFamily="49" charset="0"/>
              </a:rPr>
              <a:t>       &lt; </a:t>
            </a:r>
            <a:r>
              <a:rPr lang="es-ES" sz="2900" dirty="0" err="1">
                <a:latin typeface="Courier New" pitchFamily="49" charset="0"/>
                <a:cs typeface="Courier New" pitchFamily="49" charset="0"/>
              </a:rPr>
              <a:t>Orders </a:t>
            </a:r>
            <a:r>
              <a:rPr lang="es-ES" sz="2900" dirty="0" err="1">
                <a:latin typeface="Courier New" pitchFamily="49" charset="0"/>
                <a:cs typeface="Courier New" pitchFamily="49" charset="0"/>
              </a:rPr>
              <a:t>xmlns=</a:t>
            </a:r>
            <a:r>
              <a:rPr lang="es-ES" sz="2900" dirty="0">
                <a:latin typeface="Courier New" pitchFamily="49" charset="0"/>
                <a:cs typeface="Courier New" pitchFamily="49" charset="0"/>
              </a:rPr>
              <a:t>"http://www.example.com/oms"</a:t>
            </a:r>
          </a:p>
          <a:p>
            <a:pPr marL="0" indent="0">
              <a:buNone/>
            </a:pPr>
            <a:r>
              <a:rPr lang="es-ES" sz="2900" dirty="0">
                <a:latin typeface="Courier New" pitchFamily="49" charset="0"/>
                <a:cs typeface="Courier New" pitchFamily="49" charset="0"/>
              </a:rPr>
              <a:t>          </a:t>
            </a:r>
            <a:r>
              <a:rPr lang="es-ES" sz="2900" dirty="0" err="1">
                <a:latin typeface="Courier New" pitchFamily="49" charset="0"/>
                <a:cs typeface="Courier New" pitchFamily="49" charset="0"/>
              </a:rPr>
              <a:t>xmlns:xsi=</a:t>
            </a:r>
            <a:r>
              <a:rPr lang="es-ES" sz="2900" dirty="0">
                <a:latin typeface="Courier New" pitchFamily="49" charset="0"/>
                <a:cs typeface="Courier New" pitchFamily="49" charset="0"/>
              </a:rPr>
              <a:t>"http://www.w3.org/2001/XMLSchema-instance"</a:t>
            </a:r>
          </a:p>
          <a:p>
            <a:pPr marL="0" indent="0">
              <a:buNone/>
            </a:pPr>
            <a:r>
              <a:rPr lang="es-ES" sz="2900" dirty="0">
                <a:latin typeface="Courier New" pitchFamily="49" charset="0"/>
                <a:cs typeface="Courier New" pitchFamily="49" charset="0"/>
              </a:rPr>
              <a:t>          </a:t>
            </a:r>
            <a:r>
              <a:rPr lang="es-ES" sz="2900" dirty="0" err="1">
                <a:latin typeface="Courier New" pitchFamily="49" charset="0"/>
                <a:cs typeface="Courier New" pitchFamily="49" charset="0"/>
              </a:rPr>
              <a:t>xsi:schemaLocation=</a:t>
            </a:r>
            <a:r>
              <a:rPr lang="es-ES" sz="2900" dirty="0">
                <a:latin typeface="Courier New" pitchFamily="49" charset="0"/>
                <a:cs typeface="Courier New" pitchFamily="49" charset="0"/>
              </a:rPr>
              <a:t>"http://www.example.com/oms</a:t>
            </a:r>
          </a:p>
          <a:p>
            <a:pPr marL="0" indent="0">
              <a:buNone/>
            </a:pPr>
            <a:r>
              <a:rPr lang="es-ES" sz="2900" dirty="0">
                <a:latin typeface="Courier New" pitchFamily="49" charset="0"/>
                <a:cs typeface="Courier New" pitchFamily="49" charset="0"/>
              </a:rPr>
              <a:t>          http://soabook.com/example/oms/orders.xsd"&gt;</a:t>
            </a:r>
          </a:p>
          <a:p>
            <a:pPr marL="0" indent="0">
              <a:buNone/>
            </a:pPr>
            <a:r>
              <a:rPr lang="es-ES" dirty="0"/>
              <a:t>         </a:t>
            </a:r>
          </a:p>
          <a:p>
            <a:pPr marL="0" indent="0">
              <a:buNone/>
            </a:pPr>
            <a:endParaRPr lang="es-ES" dirty="0"/>
          </a:p>
        </p:txBody>
      </p:sp>
      <p:sp>
        <p:nvSpPr>
          <p:cNvPr id="5" name="4 Marcador de número de diapositiva"/>
          <p:cNvSpPr>
            <a:spLocks noGrp="1"/>
          </p:cNvSpPr>
          <p:nvPr>
            <p:ph type="sldNum" sz="quarter" idx="12"/>
          </p:nvPr>
        </p:nvSpPr>
        <p:spPr/>
        <p:txBody>
          <a:bodyPr/>
          <a:lstStyle/>
          <a:p>
            <a:fld id="{132FADFE-3B8F-471C-ABF0-DBC7717ECBBC}" type="slidenum">
              <a:rPr lang="es-ES" smtClean="0"/>
              <a:t>62</a:t>
            </a:fld>
            <a:endParaRPr lang="es-ES"/>
          </a:p>
        </p:txBody>
      </p:sp>
      <p:sp>
        <p:nvSpPr>
          <p:cNvPr id="6" name="Marcador de pie de página 3"/>
          <p:cNvSpPr txBox="1">
            <a:spLocks/>
          </p:cNvSpPr>
          <p:nvPr/>
        </p:nvSpPr>
        <p:spPr>
          <a:xfrm>
            <a:off x="838200" y="6336284"/>
            <a:ext cx="4114800" cy="365125"/>
          </a:xfrm>
          <a:prstGeom prst="rect">
            <a:avLst/>
          </a:prstGeom>
        </p:spPr>
        <p:txBody>
          <a:bodyPr vert="horz" lIns="91440" tIns="45720" rIns="91440" bIns="45720" rtlCol="0" anchor="ctr"/>
          <a:lstStyle>
            <a:defPPr>
              <a:defRPr lang="es-E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s-ES" smtClean="0"/>
              <a:t>Intelligent Infrastructure Design for IoT - MiOT UCM</a:t>
            </a:r>
          </a:p>
          <a:p>
            <a:pPr algn="l"/>
            <a:r>
              <a:rPr lang="es-ES" smtClean="0"/>
              <a:t>Antonio Navarro </a:t>
            </a:r>
            <a:endParaRPr lang="es-ES" dirty="0"/>
          </a:p>
        </p:txBody>
      </p:sp>
    </p:spTree>
    <p:extLst>
      <p:ext uri="{BB962C8B-B14F-4D97-AF65-F5344CB8AC3E}">
        <p14:creationId xmlns:p14="http://schemas.microsoft.com/office/powerpoint/2010/main" val="1718250520"/>
      </p:ext>
    </p:extLst>
  </p:cSld>
  <p:clrMapOvr>
    <a:masterClrMapping/>
  </p:clrMapOvr>
  <p:timing>
    <p:tnLst>
      <p:par>
        <p:cTn id="1" dur="indefinite" restart="never" nodeType="tmRoot"/>
      </p:par>
    </p:tnLst>
  </p:timing>
</p:sld>
</file>

<file path=ppt/slides/slide6325.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a:t>SOAP web services </a:t>
            </a:r>
            <a:endParaRPr lang="es-ES" dirty="0"/>
          </a:p>
        </p:txBody>
      </p:sp>
      <p:sp>
        <p:nvSpPr>
          <p:cNvPr id="3" name="2 Marcador de contenido"/>
          <p:cNvSpPr>
            <a:spLocks noGrp="1"/>
          </p:cNvSpPr>
          <p:nvPr>
            <p:ph idx="1"/>
          </p:nvPr>
        </p:nvSpPr>
        <p:spPr>
          <a:xfrm>
            <a:off x="983432" y="1600201"/>
            <a:ext cx="9227368" cy="4349080"/>
          </a:xfrm>
        </p:spPr>
        <p:txBody>
          <a:bodyPr>
            <a:normAutofit fontScale="92500" lnSpcReduction="20000"/>
          </a:bodyPr>
          <a:lstStyle/>
          <a:p>
            <a:pPr marL="0" indent="0">
              <a:buNone/>
            </a:pPr>
            <a:endParaRPr lang="es-ES_tradnl" dirty="0" smtClean="0"/>
          </a:p>
          <a:p>
            <a:pPr marL="0" indent="0">
              <a:buNone/>
            </a:pPr>
            <a:r>
              <a:rPr lang="es-ES" sz="2400" dirty="0">
                <a:latin typeface="Courier New" pitchFamily="49" charset="0"/>
                <a:cs typeface="Courier New" pitchFamily="49" charset="0"/>
              </a:rPr>
              <a:t>&lt; </a:t>
            </a:r>
            <a:r>
              <a:rPr lang="es-ES" sz="2400" dirty="0" err="1">
                <a:latin typeface="Courier New" pitchFamily="49" charset="0"/>
                <a:cs typeface="Courier New" pitchFamily="49" charset="0"/>
              </a:rPr>
              <a:t>Order&gt;</a:t>
            </a:r>
          </a:p>
          <a:p>
            <a:pPr marL="0" indent="0">
              <a:buNone/>
            </a:pPr>
            <a:r>
              <a:rPr lang="es-ES" sz="2400" dirty="0" err="1">
                <a:latin typeface="Courier New" pitchFamily="49" charset="0"/>
                <a:cs typeface="Courier New" pitchFamily="49" charset="0"/>
              </a:rPr>
              <a:t>   </a:t>
            </a:r>
            <a:r>
              <a:rPr lang="es-ES" sz="2400" dirty="0">
                <a:latin typeface="Courier New" pitchFamily="49" charset="0"/>
                <a:cs typeface="Courier New" pitchFamily="49" charset="0"/>
              </a:rPr>
              <a:t>   &lt; </a:t>
            </a:r>
            <a:r>
              <a:rPr lang="es-ES" sz="2400" dirty="0" err="1">
                <a:latin typeface="Courier New" pitchFamily="49" charset="0"/>
                <a:cs typeface="Courier New" pitchFamily="49" charset="0"/>
              </a:rPr>
              <a:t>OrderKey&gt;ENT1234567&lt;/OrderKey&gt;.</a:t>
            </a:r>
          </a:p>
          <a:p>
            <a:pPr marL="0" indent="0">
              <a:buNone/>
            </a:pPr>
            <a:r>
              <a:rPr lang="es-ES" sz="2400" dirty="0" err="1">
                <a:latin typeface="Courier New" pitchFamily="49" charset="0"/>
                <a:cs typeface="Courier New" pitchFamily="49" charset="0"/>
              </a:rPr>
              <a:t>      </a:t>
            </a:r>
            <a:r>
              <a:rPr lang="es-ES" sz="2400" dirty="0">
                <a:latin typeface="Courier New" pitchFamily="49" charset="0"/>
                <a:cs typeface="Courier New" pitchFamily="49" charset="0"/>
              </a:rPr>
              <a:t>      &lt; </a:t>
            </a:r>
            <a:r>
              <a:rPr lang="es-ES" sz="2400" dirty="0" err="1">
                <a:latin typeface="Courier New" pitchFamily="49" charset="0"/>
                <a:cs typeface="Courier New" pitchFamily="49" charset="0"/>
              </a:rPr>
              <a:t>OrderHeader&gt;</a:t>
            </a:r>
          </a:p>
          <a:p>
            <a:pPr marL="0" indent="0">
              <a:buNone/>
            </a:pPr>
            <a:r>
              <a:rPr lang="es-ES" sz="2400" dirty="0">
                <a:latin typeface="Courier New" pitchFamily="49" charset="0"/>
                <a:cs typeface="Courier New" pitchFamily="49" charset="0"/>
              </a:rPr>
              <a:t>         &lt;SALES_ORG&gt;NE&lt;/SALES_ORG&gt;.</a:t>
            </a:r>
          </a:p>
          <a:p>
            <a:pPr marL="0" indent="0">
              <a:buNone/>
            </a:pPr>
            <a:r>
              <a:rPr lang="es-ES" sz="2400" dirty="0">
                <a:latin typeface="Courier New" pitchFamily="49" charset="0"/>
                <a:cs typeface="Courier New" pitchFamily="49" charset="0"/>
              </a:rPr>
              <a:t>         &lt;PURCH_DATE&gt;2005-11-20&lt;/PURCH_DATE&gt;</a:t>
            </a:r>
          </a:p>
          <a:p>
            <a:pPr marL="0" indent="0">
              <a:buNone/>
            </a:pPr>
            <a:r>
              <a:rPr lang="es-ES" sz="2400" dirty="0">
                <a:latin typeface="Courier New" pitchFamily="49" charset="0"/>
                <a:cs typeface="Courier New" pitchFamily="49" charset="0"/>
              </a:rPr>
              <a:t>         &lt;CUST_NO&gt;ENT0072123&lt;/CUST_NO&gt;</a:t>
            </a:r>
          </a:p>
          <a:p>
            <a:pPr marL="0" indent="0">
              <a:buNone/>
            </a:pPr>
            <a:r>
              <a:rPr lang="es-ES" sz="2400" dirty="0">
                <a:latin typeface="Courier New" pitchFamily="49" charset="0"/>
                <a:cs typeface="Courier New" pitchFamily="49" charset="0"/>
              </a:rPr>
              <a:t>         &lt;PYMT_METH&gt;PO&lt;/PYMT_METH&gt;.</a:t>
            </a:r>
          </a:p>
          <a:p>
            <a:pPr marL="0" indent="0">
              <a:buNone/>
            </a:pPr>
            <a:r>
              <a:rPr lang="es-ES" sz="2400" dirty="0">
                <a:latin typeface="Courier New" pitchFamily="49" charset="0"/>
                <a:cs typeface="Courier New" pitchFamily="49" charset="0"/>
              </a:rPr>
              <a:t>         &lt;PURCH_ORD_NO&gt;PO-72123-0007&lt;/PURCH_ORD_NO&gt;</a:t>
            </a:r>
          </a:p>
          <a:p>
            <a:pPr marL="0" indent="0">
              <a:buNone/>
            </a:pPr>
            <a:r>
              <a:rPr lang="es-ES" sz="2400" dirty="0">
                <a:latin typeface="Courier New" pitchFamily="49" charset="0"/>
                <a:cs typeface="Courier New" pitchFamily="49" charset="0"/>
              </a:rPr>
              <a:t>        &lt;WAR_DEL_DATE&gt;2006-12-20&lt;/WAR_DEL_DATE&gt;</a:t>
            </a:r>
          </a:p>
          <a:p>
            <a:pPr marL="0" indent="0">
              <a:buNone/>
            </a:pPr>
            <a:r>
              <a:rPr lang="es-ES" sz="2400" dirty="0">
                <a:latin typeface="Courier New" pitchFamily="49" charset="0"/>
                <a:cs typeface="Courier New" pitchFamily="49" charset="0"/>
              </a:rPr>
              <a:t>       &lt;/OrderHeader&gt;</a:t>
            </a:r>
          </a:p>
          <a:p>
            <a:pPr marL="0" indent="0">
              <a:buNone/>
            </a:pPr>
            <a:r>
              <a:rPr lang="es-ES_tradnl" sz="2400" dirty="0">
                <a:latin typeface="Courier New" pitchFamily="49" charset="0"/>
                <a:cs typeface="Courier New" pitchFamily="49" charset="0"/>
              </a:rPr>
              <a:t>………………………………………………………</a:t>
            </a:r>
            <a:endParaRPr lang="es-ES" sz="2400" dirty="0">
              <a:latin typeface="Courier New" pitchFamily="49" charset="0"/>
              <a:cs typeface="Courier New" pitchFamily="49" charset="0"/>
            </a:endParaRPr>
          </a:p>
          <a:p>
            <a:pPr marL="0" indent="0">
              <a:buNone/>
            </a:pPr>
            <a:endParaRPr lang="es-ES" dirty="0"/>
          </a:p>
        </p:txBody>
      </p:sp>
      <p:sp>
        <p:nvSpPr>
          <p:cNvPr id="5" name="4 Marcador de número de diapositiva"/>
          <p:cNvSpPr>
            <a:spLocks noGrp="1"/>
          </p:cNvSpPr>
          <p:nvPr>
            <p:ph type="sldNum" sz="quarter" idx="12"/>
          </p:nvPr>
        </p:nvSpPr>
        <p:spPr/>
        <p:txBody>
          <a:bodyPr/>
          <a:lstStyle/>
          <a:p>
            <a:fld id="{132FADFE-3B8F-471C-ABF0-DBC7717ECBBC}" type="slidenum">
              <a:rPr lang="es-ES" smtClean="0"/>
              <a:t>63</a:t>
            </a:fld>
            <a:endParaRPr lang="es-ES"/>
          </a:p>
        </p:txBody>
      </p:sp>
      <p:sp>
        <p:nvSpPr>
          <p:cNvPr id="6" name="Marcador de pie de página 3"/>
          <p:cNvSpPr txBox="1">
            <a:spLocks/>
          </p:cNvSpPr>
          <p:nvPr/>
        </p:nvSpPr>
        <p:spPr>
          <a:xfrm>
            <a:off x="838200" y="6336284"/>
            <a:ext cx="4114800" cy="365125"/>
          </a:xfrm>
          <a:prstGeom prst="rect">
            <a:avLst/>
          </a:prstGeom>
        </p:spPr>
        <p:txBody>
          <a:bodyPr vert="horz" lIns="91440" tIns="45720" rIns="91440" bIns="45720" rtlCol="0" anchor="ctr"/>
          <a:lstStyle>
            <a:defPPr>
              <a:defRPr lang="es-E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s-ES" smtClean="0"/>
              <a:t>Intelligent Infrastructure Design for IoT - MiOT UCM</a:t>
            </a:r>
          </a:p>
          <a:p>
            <a:pPr algn="l"/>
            <a:r>
              <a:rPr lang="es-ES" smtClean="0"/>
              <a:t>Antonio Navarro </a:t>
            </a:r>
            <a:endParaRPr lang="es-ES" dirty="0"/>
          </a:p>
        </p:txBody>
      </p:sp>
    </p:spTree>
    <p:extLst>
      <p:ext uri="{BB962C8B-B14F-4D97-AF65-F5344CB8AC3E}">
        <p14:creationId xmlns:p14="http://schemas.microsoft.com/office/powerpoint/2010/main" val="1725739123"/>
      </p:ext>
    </p:extLst>
  </p:cSld>
  <p:clrMapOvr>
    <a:masterClrMapping/>
  </p:clrMapOvr>
  <p:timing>
    <p:tnLst>
      <p:par>
        <p:cTn id="1" dur="indefinite" restart="never" nodeType="tmRoot"/>
      </p:par>
    </p:tnLst>
  </p:timing>
</p:sld>
</file>

<file path=ppt/slides/slide6460.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a:t>SOAP web services </a:t>
            </a:r>
            <a:endParaRPr lang="es-ES" dirty="0"/>
          </a:p>
        </p:txBody>
      </p:sp>
      <p:sp>
        <p:nvSpPr>
          <p:cNvPr id="3" name="2 Marcador de contenido"/>
          <p:cNvSpPr>
            <a:spLocks noGrp="1"/>
          </p:cNvSpPr>
          <p:nvPr>
            <p:ph idx="1"/>
          </p:nvPr>
        </p:nvSpPr>
        <p:spPr>
          <a:xfrm>
            <a:off x="911424" y="1600201"/>
            <a:ext cx="9299376" cy="676672"/>
          </a:xfrm>
        </p:spPr>
        <p:txBody>
          <a:bodyPr/>
          <a:lstStyle/>
          <a:p>
            <a:r>
              <a:rPr lang="es-ES_tradnl" dirty="0" smtClean="0"/>
              <a:t>The structure of a WSDL interface is:</a:t>
            </a:r>
          </a:p>
          <a:p>
            <a:endParaRPr lang="es-ES" dirty="0"/>
          </a:p>
        </p:txBody>
      </p:sp>
      <p:sp>
        <p:nvSpPr>
          <p:cNvPr id="4" name="3 Marcador de pie de página"/>
          <p:cNvSpPr>
            <a:spLocks noGrp="1"/>
          </p:cNvSpPr>
          <p:nvPr>
            <p:ph type="ftr" sz="quarter" idx="4294967295"/>
          </p:nvPr>
        </p:nvSpPr>
        <p:spPr>
          <a:xfrm>
            <a:off x="4165600" y="6356351"/>
            <a:ext cx="3860800" cy="365125"/>
          </a:xfrm>
        </p:spPr>
        <p:txBody>
          <a:bodyPr/>
          <a:lstStyle/>
          <a:p>
            <a:r>
              <a:rPr lang="es-ES" smtClean="0"/>
              <a:t>SOA</a:t>
            </a:r>
            <a:br>
              <a:rPr lang="es-ES" smtClean="0"/>
            </a:br>
            <a:r>
              <a:rPr lang="es-ES" smtClean="0"/>
              <a:t>Antonio Navarro </a:t>
            </a:r>
            <a:endParaRPr lang="es-ES" dirty="0"/>
          </a:p>
        </p:txBody>
      </p:sp>
      <p:sp>
        <p:nvSpPr>
          <p:cNvPr id="5" name="4 Marcador de número de diapositiva"/>
          <p:cNvSpPr>
            <a:spLocks noGrp="1"/>
          </p:cNvSpPr>
          <p:nvPr>
            <p:ph type="sldNum" sz="quarter" idx="12"/>
          </p:nvPr>
        </p:nvSpPr>
        <p:spPr/>
        <p:txBody>
          <a:bodyPr/>
          <a:lstStyle/>
          <a:p>
            <a:fld id="{132FADFE-3B8F-471C-ABF0-DBC7717ECBBC}" type="slidenum">
              <a:rPr lang="es-ES" smtClean="0"/>
              <a:t>64</a:t>
            </a:fld>
            <a:endParaRPr lang="es-ES"/>
          </a:p>
        </p:txBody>
      </p:sp>
      <p:pic>
        <p:nvPicPr>
          <p:cNvPr id="8194" name="Picture 2" descr="C:\Users\anavarro\Desktop\getfi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3557" y="2204864"/>
            <a:ext cx="3667125" cy="4152900"/>
          </a:xfrm>
          <a:prstGeom prst="rect">
            <a:avLst/>
          </a:prstGeom>
          <a:noFill/>
          <a:extLst>
            <a:ext uri="{909E8E84-426E-40DD-AFC4-6F175D3DCCD1}">
              <a14:hiddenFill xmlns:a14="http://schemas.microsoft.com/office/drawing/2010/main">
                <a:solidFill>
                  <a:srgbClr val="FFFFFF"/>
                </a:solidFill>
              </a14:hiddenFill>
            </a:ext>
          </a:extLst>
        </p:spPr>
      </p:pic>
      <p:sp>
        <p:nvSpPr>
          <p:cNvPr id="7" name="6 CuadroTexto"/>
          <p:cNvSpPr txBox="1"/>
          <p:nvPr/>
        </p:nvSpPr>
        <p:spPr>
          <a:xfrm>
            <a:off x="4799857" y="6385718"/>
            <a:ext cx="2512291" cy="369332"/>
          </a:xfrm>
          <a:prstGeom prst="rect">
            <a:avLst/>
          </a:prstGeom>
          <a:solidFill>
            <a:schemeClr val="bg1"/>
          </a:solidFill>
        </p:spPr>
        <p:txBody>
          <a:bodyPr wrap="none" rtlCol="0">
            <a:spAutoFit/>
          </a:bodyPr>
          <a:lstStyle/>
          <a:p>
            <a:r>
              <a:rPr lang="es-ES_tradnl" dirty="0"/>
              <a:t>WSDL interface structure </a:t>
            </a:r>
            <a:endParaRPr lang="es-ES" dirty="0"/>
          </a:p>
        </p:txBody>
      </p:sp>
      <p:sp>
        <p:nvSpPr>
          <p:cNvPr id="8" name="Marcador de pie de página 3"/>
          <p:cNvSpPr txBox="1">
            <a:spLocks/>
          </p:cNvSpPr>
          <p:nvPr/>
        </p:nvSpPr>
        <p:spPr>
          <a:xfrm>
            <a:off x="838200" y="6336284"/>
            <a:ext cx="4114800" cy="365125"/>
          </a:xfrm>
          <a:prstGeom prst="rect">
            <a:avLst/>
          </a:prstGeom>
        </p:spPr>
        <p:txBody>
          <a:bodyPr vert="horz" lIns="91440" tIns="45720" rIns="91440" bIns="45720" rtlCol="0" anchor="ctr"/>
          <a:lstStyle>
            <a:defPPr>
              <a:defRPr lang="es-E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s-ES" smtClean="0"/>
              <a:t>Intelligent Infrastructure Design for IoT - MiOT UCM</a:t>
            </a:r>
          </a:p>
          <a:p>
            <a:pPr algn="l"/>
            <a:r>
              <a:rPr lang="es-ES" smtClean="0"/>
              <a:t>Antonio Navarro </a:t>
            </a:r>
            <a:endParaRPr lang="es-ES" dirty="0"/>
          </a:p>
        </p:txBody>
      </p:sp>
    </p:spTree>
    <p:extLst>
      <p:ext uri="{BB962C8B-B14F-4D97-AF65-F5344CB8AC3E}">
        <p14:creationId xmlns:p14="http://schemas.microsoft.com/office/powerpoint/2010/main" val="1970674302"/>
      </p:ext>
    </p:extLst>
  </p:cSld>
  <p:clrMapOvr>
    <a:masterClrMapping/>
  </p:clrMapOvr>
  <p:timing>
    <p:tnLst>
      <p:par>
        <p:cTn id="1" dur="indefinite" restart="never" nodeType="tmRoot"/>
      </p:par>
    </p:tnLst>
  </p:timing>
</p:sld>
</file>

<file path=ppt/slides/slide6580.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a:t>SOAP web services </a:t>
            </a:r>
            <a:endParaRPr lang="es-ES" dirty="0"/>
          </a:p>
        </p:txBody>
      </p:sp>
      <p:sp>
        <p:nvSpPr>
          <p:cNvPr id="3" name="2 Marcador de contenido"/>
          <p:cNvSpPr>
            <a:spLocks noGrp="1"/>
          </p:cNvSpPr>
          <p:nvPr>
            <p:ph idx="1"/>
          </p:nvPr>
        </p:nvSpPr>
        <p:spPr/>
        <p:txBody>
          <a:bodyPr/>
          <a:lstStyle/>
          <a:p>
            <a:r>
              <a:rPr lang="es-ES_tradnl" dirty="0" smtClean="0"/>
              <a:t>Where:</a:t>
            </a:r>
          </a:p>
          <a:p>
            <a:pPr lvl="1"/>
            <a:r>
              <a:rPr lang="es-ES_tradnl" sz="2400" dirty="0" err="1">
                <a:latin typeface="Courier New" pitchFamily="49" charset="0"/>
                <a:cs typeface="Courier New" pitchFamily="49" charset="0"/>
              </a:rPr>
              <a:t>definitions</a:t>
            </a:r>
            <a:r>
              <a:rPr lang="es-ES_tradnl" dirty="0" smtClean="0"/>
              <a:t>: is the root element and contains the elements that define a web service.</a:t>
            </a:r>
          </a:p>
          <a:p>
            <a:pPr lvl="1"/>
            <a:r>
              <a:rPr lang="es-ES_tradnl" sz="2400" dirty="0" err="1">
                <a:latin typeface="Courier New" pitchFamily="49" charset="0"/>
                <a:cs typeface="Courier New" pitchFamily="49" charset="0"/>
              </a:rPr>
              <a:t>types</a:t>
            </a:r>
            <a:r>
              <a:rPr lang="es-ES_tradnl" dirty="0" smtClean="0"/>
              <a:t>: acts as a container for data type definitions using XML schema definitions. These schemas define the data types of the information using </a:t>
            </a:r>
            <a:r>
              <a:rPr lang="es-ES_tradnl" sz="2400" dirty="0" err="1">
                <a:latin typeface="Courier New" pitchFamily="49" charset="0"/>
                <a:cs typeface="Courier New" pitchFamily="49" charset="0"/>
              </a:rPr>
              <a:t>message </a:t>
            </a:r>
            <a:r>
              <a:rPr lang="es-ES_tradnl" dirty="0" smtClean="0"/>
              <a:t>elements.</a:t>
            </a:r>
            <a:endParaRPr lang="es-ES" sz="2400" dirty="0">
              <a:latin typeface="Courier New" pitchFamily="49" charset="0"/>
              <a:cs typeface="Courier New" pitchFamily="49" charset="0"/>
            </a:endParaRPr>
          </a:p>
        </p:txBody>
      </p:sp>
      <p:sp>
        <p:nvSpPr>
          <p:cNvPr id="5" name="4 Marcador de número de diapositiva"/>
          <p:cNvSpPr>
            <a:spLocks noGrp="1"/>
          </p:cNvSpPr>
          <p:nvPr>
            <p:ph type="sldNum" sz="quarter" idx="12"/>
          </p:nvPr>
        </p:nvSpPr>
        <p:spPr/>
        <p:txBody>
          <a:bodyPr/>
          <a:lstStyle/>
          <a:p>
            <a:fld id="{132FADFE-3B8F-471C-ABF0-DBC7717ECBBC}" type="slidenum">
              <a:rPr lang="es-ES" smtClean="0"/>
              <a:t>65</a:t>
            </a:fld>
            <a:endParaRPr lang="es-ES"/>
          </a:p>
        </p:txBody>
      </p:sp>
      <p:sp>
        <p:nvSpPr>
          <p:cNvPr id="6" name="Marcador de pie de página 3"/>
          <p:cNvSpPr txBox="1">
            <a:spLocks/>
          </p:cNvSpPr>
          <p:nvPr/>
        </p:nvSpPr>
        <p:spPr>
          <a:xfrm>
            <a:off x="838200" y="6336284"/>
            <a:ext cx="4114800" cy="365125"/>
          </a:xfrm>
          <a:prstGeom prst="rect">
            <a:avLst/>
          </a:prstGeom>
        </p:spPr>
        <p:txBody>
          <a:bodyPr vert="horz" lIns="91440" tIns="45720" rIns="91440" bIns="45720" rtlCol="0" anchor="ctr"/>
          <a:lstStyle>
            <a:defPPr>
              <a:defRPr lang="es-E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s-ES" smtClean="0"/>
              <a:t>Intelligent Infrastructure Design for IoT - MiOT UCM</a:t>
            </a:r>
          </a:p>
          <a:p>
            <a:pPr algn="l"/>
            <a:r>
              <a:rPr lang="es-ES" smtClean="0"/>
              <a:t>Antonio Navarro </a:t>
            </a:r>
            <a:endParaRPr lang="es-ES" dirty="0"/>
          </a:p>
        </p:txBody>
      </p:sp>
    </p:spTree>
    <p:extLst>
      <p:ext uri="{BB962C8B-B14F-4D97-AF65-F5344CB8AC3E}">
        <p14:creationId xmlns:p14="http://schemas.microsoft.com/office/powerpoint/2010/main" val="2333563003"/>
      </p:ext>
    </p:extLst>
  </p:cSld>
  <p:clrMapOvr>
    <a:masterClrMapping/>
  </p:clrMapOvr>
  <p:timing>
    <p:tnLst>
      <p:par>
        <p:cTn id="1" dur="indefinite" restart="never" nodeType="tmRoot"/>
      </p:par>
    </p:tnLst>
  </p:timing>
</p:sld>
</file>

<file path=ppt/slides/slide6640.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a:t>SOAP web services </a:t>
            </a:r>
            <a:endParaRPr lang="es-ES" dirty="0"/>
          </a:p>
        </p:txBody>
      </p:sp>
      <p:sp>
        <p:nvSpPr>
          <p:cNvPr id="3" name="2 Marcador de contenido"/>
          <p:cNvSpPr>
            <a:spLocks noGrp="1"/>
          </p:cNvSpPr>
          <p:nvPr>
            <p:ph idx="1"/>
          </p:nvPr>
        </p:nvSpPr>
        <p:spPr/>
        <p:txBody>
          <a:bodyPr>
            <a:normAutofit/>
          </a:bodyPr>
          <a:lstStyle/>
          <a:p>
            <a:pPr lvl="1"/>
            <a:r>
              <a:rPr lang="es-ES_tradnl" sz="2400" dirty="0" err="1">
                <a:latin typeface="Courier New" pitchFamily="49" charset="0"/>
                <a:cs typeface="Courier New" pitchFamily="49" charset="0"/>
              </a:rPr>
              <a:t>message</a:t>
            </a:r>
            <a:r>
              <a:rPr lang="es-ES_tradnl" dirty="0" smtClean="0"/>
              <a:t>: these elements characterize </a:t>
            </a:r>
            <a:r>
              <a:rPr lang="es-ES_tradnl" dirty="0" smtClean="0"/>
              <a:t>abstract </a:t>
            </a:r>
            <a:r>
              <a:rPr lang="es-ES_tradnl" dirty="0" err="1" smtClean="0"/>
              <a:t>typed </a:t>
            </a:r>
            <a:r>
              <a:rPr lang="es-ES_tradnl" dirty="0" smtClean="0"/>
              <a:t>definitions </a:t>
            </a:r>
            <a:r>
              <a:rPr lang="es-ES_tradnl" dirty="0" smtClean="0"/>
              <a:t>of the exchanged data. These elements reference the data types defined in </a:t>
            </a:r>
            <a:r>
              <a:rPr lang="es-ES_tradnl" sz="2400" dirty="0" err="1">
                <a:latin typeface="Courier New" pitchFamily="49" charset="0"/>
                <a:cs typeface="Courier New" pitchFamily="49" charset="0"/>
              </a:rPr>
              <a:t>types</a:t>
            </a:r>
            <a:endParaRPr lang="es-ES_tradnl" sz="2400" dirty="0">
              <a:latin typeface="Courier New" pitchFamily="49" charset="0"/>
              <a:cs typeface="Courier New" pitchFamily="49" charset="0"/>
            </a:endParaRPr>
          </a:p>
          <a:p>
            <a:pPr lvl="1"/>
            <a:r>
              <a:rPr lang="es-ES_tradnl" sz="2400" dirty="0" err="1">
                <a:latin typeface="Courier New" pitchFamily="49" charset="0"/>
                <a:cs typeface="Courier New" pitchFamily="49" charset="0"/>
              </a:rPr>
              <a:t>portType</a:t>
            </a:r>
            <a:r>
              <a:rPr lang="es-ES_tradnl" dirty="0" smtClean="0"/>
              <a:t>: this element describes one or more set of abstract operations supported by one or more endpoints. It uses </a:t>
            </a:r>
            <a:r>
              <a:rPr lang="es-ES_tradnl" sz="2400" dirty="0" err="1">
                <a:latin typeface="Courier New" pitchFamily="49" charset="0"/>
                <a:cs typeface="Courier New" pitchFamily="49" charset="0"/>
              </a:rPr>
              <a:t>operation </a:t>
            </a:r>
            <a:r>
              <a:rPr lang="es-ES_tradnl" dirty="0" smtClean="0"/>
              <a:t>elements </a:t>
            </a:r>
            <a:r>
              <a:rPr lang="es-ES_tradnl" dirty="0" smtClean="0"/>
              <a:t>to describe these operations, which refer to the values defined in </a:t>
            </a:r>
            <a:r>
              <a:rPr lang="es-ES_tradnl" sz="2400" dirty="0" err="1">
                <a:latin typeface="Courier New" pitchFamily="49" charset="0"/>
                <a:cs typeface="Courier New" pitchFamily="49" charset="0"/>
              </a:rPr>
              <a:t>message </a:t>
            </a:r>
            <a:r>
              <a:rPr lang="es-ES_tradnl" dirty="0" smtClean="0"/>
              <a:t>to characterize the function parameters. </a:t>
            </a:r>
            <a:r>
              <a:rPr lang="es-ES_tradnl" dirty="0" smtClean="0"/>
              <a:t/>
            </a:r>
            <a:endParaRPr lang="es-ES" dirty="0"/>
          </a:p>
        </p:txBody>
      </p:sp>
      <p:sp>
        <p:nvSpPr>
          <p:cNvPr id="5" name="4 Marcador de número de diapositiva"/>
          <p:cNvSpPr>
            <a:spLocks noGrp="1"/>
          </p:cNvSpPr>
          <p:nvPr>
            <p:ph type="sldNum" sz="quarter" idx="12"/>
          </p:nvPr>
        </p:nvSpPr>
        <p:spPr/>
        <p:txBody>
          <a:bodyPr/>
          <a:lstStyle/>
          <a:p>
            <a:fld id="{132FADFE-3B8F-471C-ABF0-DBC7717ECBBC}" type="slidenum">
              <a:rPr lang="es-ES" smtClean="0"/>
              <a:t>66</a:t>
            </a:fld>
            <a:endParaRPr lang="es-ES"/>
          </a:p>
        </p:txBody>
      </p:sp>
      <p:sp>
        <p:nvSpPr>
          <p:cNvPr id="6" name="Marcador de pie de página 3"/>
          <p:cNvSpPr txBox="1">
            <a:spLocks/>
          </p:cNvSpPr>
          <p:nvPr/>
        </p:nvSpPr>
        <p:spPr>
          <a:xfrm>
            <a:off x="838200" y="6336284"/>
            <a:ext cx="4114800" cy="365125"/>
          </a:xfrm>
          <a:prstGeom prst="rect">
            <a:avLst/>
          </a:prstGeom>
        </p:spPr>
        <p:txBody>
          <a:bodyPr vert="horz" lIns="91440" tIns="45720" rIns="91440" bIns="45720" rtlCol="0" anchor="ctr"/>
          <a:lstStyle>
            <a:defPPr>
              <a:defRPr lang="es-E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s-ES" smtClean="0"/>
              <a:t>Intelligent Infrastructure Design for IoT - MiOT UCM</a:t>
            </a:r>
          </a:p>
          <a:p>
            <a:pPr algn="l"/>
            <a:r>
              <a:rPr lang="es-ES" smtClean="0"/>
              <a:t>Antonio Navarro </a:t>
            </a:r>
            <a:endParaRPr lang="es-ES" dirty="0"/>
          </a:p>
        </p:txBody>
      </p:sp>
    </p:spTree>
    <p:extLst>
      <p:ext uri="{BB962C8B-B14F-4D97-AF65-F5344CB8AC3E}">
        <p14:creationId xmlns:p14="http://schemas.microsoft.com/office/powerpoint/2010/main" val="2822883648"/>
      </p:ext>
    </p:extLst>
  </p:cSld>
  <p:clrMapOvr>
    <a:masterClrMapping/>
  </p:clrMapOvr>
  <p:timing>
    <p:tnLst>
      <p:par>
        <p:cTn id="1" dur="indefinite" restart="never" nodeType="tmRoot"/>
      </p:par>
    </p:tnLst>
  </p:timing>
</p:sld>
</file>

<file path=ppt/slides/slide673.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smtClean="0"/>
              <a:t>Introduction </a:t>
            </a:r>
            <a:endParaRPr lang="es-ES" dirty="0"/>
          </a:p>
        </p:txBody>
      </p:sp>
      <p:sp>
        <p:nvSpPr>
          <p:cNvPr id="3" name="2 Marcador de contenido"/>
          <p:cNvSpPr>
            <a:spLocks noGrp="1"/>
          </p:cNvSpPr>
          <p:nvPr>
            <p:ph idx="1"/>
          </p:nvPr>
        </p:nvSpPr>
        <p:spPr/>
        <p:txBody>
          <a:bodyPr/>
          <a:lstStyle/>
          <a:p>
            <a:r>
              <a:rPr lang="es-ES_tradnl" dirty="0" smtClean="0"/>
              <a:t>We have already seen the multilayer architecture</a:t>
            </a:r>
          </a:p>
          <a:p>
            <a:r>
              <a:rPr lang="es-ES_tradnl" dirty="0" smtClean="0"/>
              <a:t>Remote object invocation in practice is closely linked to implementation platforms.</a:t>
            </a:r>
          </a:p>
          <a:p>
            <a:r>
              <a:rPr lang="es-ES_tradnl" dirty="0" smtClean="0"/>
              <a:t>We will now focus on service-oriented architectures, more independent of the implementation platforms </a:t>
            </a:r>
            <a:endParaRPr lang="es-ES" dirty="0"/>
          </a:p>
        </p:txBody>
      </p:sp>
      <p:sp>
        <p:nvSpPr>
          <p:cNvPr id="5" name="4 Marcador de número de diapositiva"/>
          <p:cNvSpPr>
            <a:spLocks noGrp="1"/>
          </p:cNvSpPr>
          <p:nvPr>
            <p:ph type="sldNum" sz="quarter" idx="12"/>
          </p:nvPr>
        </p:nvSpPr>
        <p:spPr/>
        <p:txBody>
          <a:bodyPr/>
          <a:lstStyle/>
          <a:p>
            <a:fld id="{132FADFE-3B8F-471C-ABF0-DBC7717ECBBC}" type="slidenum">
              <a:rPr lang="es-ES" smtClean="0"/>
              <a:t>6</a:t>
            </a:fld>
            <a:endParaRPr lang="es-ES"/>
          </a:p>
        </p:txBody>
      </p:sp>
      <p:sp>
        <p:nvSpPr>
          <p:cNvPr id="6" name="Marcador de pie de página 3"/>
          <p:cNvSpPr txBox="1">
            <a:spLocks/>
          </p:cNvSpPr>
          <p:nvPr/>
        </p:nvSpPr>
        <p:spPr>
          <a:xfrm>
            <a:off x="838200" y="6336284"/>
            <a:ext cx="4114800" cy="365125"/>
          </a:xfrm>
          <a:prstGeom prst="rect">
            <a:avLst/>
          </a:prstGeom>
        </p:spPr>
        <p:txBody>
          <a:bodyPr vert="horz" lIns="91440" tIns="45720" rIns="91440" bIns="45720" rtlCol="0" anchor="ctr"/>
          <a:lstStyle>
            <a:defPPr>
              <a:defRPr lang="es-E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s-ES" smtClean="0"/>
              <a:t>Intelligent Infrastructure Design for IoT - MiOT UCM</a:t>
            </a:r>
          </a:p>
          <a:p>
            <a:pPr algn="l"/>
            <a:r>
              <a:rPr lang="es-ES" smtClean="0"/>
              <a:t>Antonio Navarro </a:t>
            </a:r>
            <a:endParaRPr lang="es-ES" dirty="0"/>
          </a:p>
        </p:txBody>
      </p:sp>
    </p:spTree>
    <p:extLst>
      <p:ext uri="{BB962C8B-B14F-4D97-AF65-F5344CB8AC3E}">
        <p14:creationId xmlns:p14="http://schemas.microsoft.com/office/powerpoint/2010/main" val="862889057"/>
      </p:ext>
    </p:extLst>
  </p:cSld>
  <p:clrMapOvr>
    <a:masterClrMapping/>
  </p:clrMapOvr>
  <p:timing>
    <p:tnLst>
      <p:par>
        <p:cTn id="1" dur="indefinite" restart="never" nodeType="tmRoot"/>
      </p:par>
    </p:tnLst>
  </p:timing>
</p:sld>
</file>

<file path=ppt/slides/slide676.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a:t>SOAP web services </a:t>
            </a:r>
            <a:endParaRPr lang="es-ES" dirty="0"/>
          </a:p>
        </p:txBody>
      </p:sp>
      <p:sp>
        <p:nvSpPr>
          <p:cNvPr id="3" name="2 Marcador de contenido"/>
          <p:cNvSpPr>
            <a:spLocks noGrp="1"/>
          </p:cNvSpPr>
          <p:nvPr>
            <p:ph idx="1"/>
          </p:nvPr>
        </p:nvSpPr>
        <p:spPr/>
        <p:txBody>
          <a:bodyPr>
            <a:normAutofit/>
          </a:bodyPr>
          <a:lstStyle/>
          <a:p>
            <a:pPr lvl="1"/>
            <a:r>
              <a:rPr lang="es-ES_tradnl" sz="2400" dirty="0" err="1">
                <a:latin typeface="Courier New" pitchFamily="49" charset="0"/>
                <a:cs typeface="Courier New" pitchFamily="49" charset="0"/>
              </a:rPr>
              <a:t>binding</a:t>
            </a:r>
            <a:r>
              <a:rPr lang="es-ES_tradnl" dirty="0" smtClean="0"/>
              <a:t>: specifies a particular protocol for transport binding and a data format specification for a </a:t>
            </a:r>
            <a:r>
              <a:rPr lang="es-ES_tradnl" sz="2400" dirty="0" err="1" smtClean="0">
                <a:latin typeface="Courier New" pitchFamily="49" charset="0"/>
                <a:cs typeface="Courier New" pitchFamily="49" charset="0"/>
              </a:rPr>
              <a:t>portType </a:t>
            </a:r>
            <a:r>
              <a:rPr lang="es-ES_tradnl" dirty="0" smtClean="0"/>
              <a:t>element</a:t>
            </a:r>
            <a:r>
              <a:rPr lang="es-ES_tradnl" dirty="0"/>
              <a:t>. (</a:t>
            </a:r>
            <a:r>
              <a:rPr lang="es-ES_tradnl" dirty="0" err="1"/>
              <a:t>Butek</a:t>
            </a:r>
            <a:r>
              <a:rPr lang="es-ES_tradnl" dirty="0"/>
              <a:t>, 2005) is a good guide.</a:t>
            </a:r>
          </a:p>
          <a:p>
            <a:pPr lvl="1"/>
            <a:r>
              <a:rPr lang="es-ES_tradnl" sz="2400" dirty="0" err="1">
                <a:latin typeface="Courier New" pitchFamily="49" charset="0"/>
                <a:cs typeface="Courier New" pitchFamily="49" charset="0"/>
              </a:rPr>
              <a:t>service</a:t>
            </a:r>
            <a:r>
              <a:rPr lang="es-ES_tradnl" dirty="0" smtClean="0"/>
              <a:t>: identifies the web service in its </a:t>
            </a:r>
            <a:r>
              <a:rPr lang="es-ES_tradnl" sz="2400" dirty="0" err="1">
                <a:latin typeface="Courier New" pitchFamily="49" charset="0"/>
                <a:cs typeface="Courier New" pitchFamily="49" charset="0"/>
              </a:rPr>
              <a:t>name </a:t>
            </a:r>
            <a:r>
              <a:rPr lang="es-ES_tradnl" dirty="0" smtClean="0"/>
              <a:t>attribute</a:t>
            </a:r>
            <a:r>
              <a:rPr lang="es-ES_tradnl" dirty="0" smtClean="0"/>
              <a:t>. It models multiple web services through a collection of </a:t>
            </a:r>
            <a:r>
              <a:rPr lang="es-ES_tradnl" sz="2400" dirty="0" err="1">
                <a:latin typeface="Courier New" pitchFamily="49" charset="0"/>
                <a:cs typeface="Courier New" pitchFamily="49" charset="0"/>
              </a:rPr>
              <a:t>port </a:t>
            </a:r>
            <a:r>
              <a:rPr lang="es-ES_tradnl" dirty="0" smtClean="0"/>
              <a:t>elements</a:t>
            </a:r>
            <a:r>
              <a:rPr lang="es-ES_tradnl" dirty="0" smtClean="0"/>
              <a:t>, which indicate endpoints as a combination of transport bindings and network addresses.</a:t>
            </a:r>
          </a:p>
          <a:p>
            <a:pPr lvl="2"/>
            <a:r>
              <a:rPr lang="es-ES_tradnl" sz="2000" dirty="0" err="1">
                <a:latin typeface="Courier New" pitchFamily="49" charset="0"/>
                <a:cs typeface="Courier New" pitchFamily="49" charset="0"/>
              </a:rPr>
              <a:t>port</a:t>
            </a:r>
            <a:r>
              <a:rPr lang="es-ES_tradnl" dirty="0" smtClean="0"/>
              <a:t>: provides the name and location of the system on which the web service is located. Models an individual web service </a:t>
            </a:r>
            <a:endParaRPr lang="es-ES" dirty="0"/>
          </a:p>
        </p:txBody>
      </p:sp>
      <p:sp>
        <p:nvSpPr>
          <p:cNvPr id="5" name="4 Marcador de número de diapositiva"/>
          <p:cNvSpPr>
            <a:spLocks noGrp="1"/>
          </p:cNvSpPr>
          <p:nvPr>
            <p:ph type="sldNum" sz="quarter" idx="12"/>
          </p:nvPr>
        </p:nvSpPr>
        <p:spPr/>
        <p:txBody>
          <a:bodyPr/>
          <a:lstStyle/>
          <a:p>
            <a:fld id="{132FADFE-3B8F-471C-ABF0-DBC7717ECBBC}" type="slidenum">
              <a:rPr lang="es-ES" smtClean="0"/>
              <a:t>67</a:t>
            </a:fld>
            <a:endParaRPr lang="es-ES"/>
          </a:p>
        </p:txBody>
      </p:sp>
      <p:sp>
        <p:nvSpPr>
          <p:cNvPr id="6" name="Marcador de pie de página 3"/>
          <p:cNvSpPr txBox="1">
            <a:spLocks/>
          </p:cNvSpPr>
          <p:nvPr/>
        </p:nvSpPr>
        <p:spPr>
          <a:xfrm>
            <a:off x="838200" y="6336284"/>
            <a:ext cx="4114800" cy="365125"/>
          </a:xfrm>
          <a:prstGeom prst="rect">
            <a:avLst/>
          </a:prstGeom>
        </p:spPr>
        <p:txBody>
          <a:bodyPr vert="horz" lIns="91440" tIns="45720" rIns="91440" bIns="45720" rtlCol="0" anchor="ctr"/>
          <a:lstStyle>
            <a:defPPr>
              <a:defRPr lang="es-E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s-ES" smtClean="0"/>
              <a:t>Intelligent Infrastructure Design for IoT - MiOT UCM</a:t>
            </a:r>
          </a:p>
          <a:p>
            <a:pPr algn="l"/>
            <a:r>
              <a:rPr lang="es-ES" smtClean="0"/>
              <a:t>Antonio Navarro </a:t>
            </a:r>
            <a:endParaRPr lang="es-ES" dirty="0"/>
          </a:p>
        </p:txBody>
      </p:sp>
    </p:spTree>
    <p:extLst>
      <p:ext uri="{BB962C8B-B14F-4D97-AF65-F5344CB8AC3E}">
        <p14:creationId xmlns:p14="http://schemas.microsoft.com/office/powerpoint/2010/main" val="2073429590"/>
      </p:ext>
    </p:extLst>
  </p:cSld>
  <p:clrMapOvr>
    <a:masterClrMapping/>
  </p:clrMapOvr>
  <p:timing>
    <p:tnLst>
      <p:par>
        <p:cTn id="1" dur="indefinite" restart="never" nodeType="tmRoot"/>
      </p:par>
    </p:tnLst>
  </p:timing>
</p:sld>
</file>

<file path=ppt/slides/slide6826.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a:t>SOAP web services </a:t>
            </a:r>
            <a:endParaRPr lang="es-ES" dirty="0"/>
          </a:p>
        </p:txBody>
      </p:sp>
      <p:sp>
        <p:nvSpPr>
          <p:cNvPr id="3" name="2 Marcador de contenido"/>
          <p:cNvSpPr>
            <a:spLocks noGrp="1"/>
          </p:cNvSpPr>
          <p:nvPr>
            <p:ph idx="1"/>
          </p:nvPr>
        </p:nvSpPr>
        <p:spPr>
          <a:xfrm>
            <a:off x="983432" y="1600201"/>
            <a:ext cx="10513168" cy="4525963"/>
          </a:xfrm>
        </p:spPr>
        <p:txBody>
          <a:bodyPr>
            <a:normAutofit fontScale="70000" lnSpcReduction="20000"/>
          </a:bodyPr>
          <a:lstStyle/>
          <a:p>
            <a:r>
              <a:rPr lang="es-ES_tradnl" sz="5100" dirty="0"/>
              <a:t>Example of WSDL interface:</a:t>
            </a:r>
          </a:p>
          <a:p>
            <a:pPr marL="0" indent="0">
              <a:buNone/>
            </a:pPr>
            <a:r>
              <a:rPr lang="es-ES" dirty="0">
                <a:latin typeface="Courier New" pitchFamily="49" charset="0"/>
                <a:cs typeface="Courier New" pitchFamily="49" charset="0"/>
              </a:rPr>
              <a:t>&lt;? </a:t>
            </a:r>
            <a:r>
              <a:rPr lang="es-ES" dirty="0" err="1">
                <a:latin typeface="Courier New" pitchFamily="49" charset="0"/>
                <a:cs typeface="Courier New" pitchFamily="49" charset="0"/>
              </a:rPr>
              <a:t>xml </a:t>
            </a:r>
            <a:r>
              <a:rPr lang="es-ES" dirty="0" err="1">
                <a:latin typeface="Courier New" pitchFamily="49" charset="0"/>
                <a:cs typeface="Courier New" pitchFamily="49" charset="0"/>
              </a:rPr>
              <a:t>version=</a:t>
            </a:r>
            <a:r>
              <a:rPr lang="es-ES" i="1" dirty="0">
                <a:latin typeface="Courier New" pitchFamily="49" charset="0"/>
                <a:cs typeface="Courier New" pitchFamily="49" charset="0"/>
              </a:rPr>
              <a:t>"1.0" </a:t>
            </a:r>
            <a:r>
              <a:rPr lang="es-ES" i="1" dirty="0" err="1">
                <a:latin typeface="Courier New" pitchFamily="49" charset="0"/>
                <a:cs typeface="Courier New" pitchFamily="49" charset="0"/>
              </a:rPr>
              <a:t>encoding=</a:t>
            </a:r>
            <a:r>
              <a:rPr lang="es-ES" i="1" dirty="0">
                <a:latin typeface="Courier New" pitchFamily="49" charset="0"/>
                <a:cs typeface="Courier New" pitchFamily="49" charset="0"/>
              </a:rPr>
              <a:t>"UTF-8"?&gt;</a:t>
            </a:r>
          </a:p>
          <a:p>
            <a:pPr marL="0" indent="0">
              <a:buNone/>
            </a:pPr>
            <a:r>
              <a:rPr lang="es-ES" dirty="0">
                <a:latin typeface="Courier New" pitchFamily="49" charset="0"/>
                <a:cs typeface="Courier New" pitchFamily="49" charset="0"/>
              </a:rPr>
              <a:t>&lt; </a:t>
            </a:r>
            <a:r>
              <a:rPr lang="es-ES" dirty="0" err="1">
                <a:latin typeface="Courier New" pitchFamily="49" charset="0"/>
                <a:cs typeface="Courier New" pitchFamily="49" charset="0"/>
              </a:rPr>
              <a:t>wsdl:definitions </a:t>
            </a:r>
            <a:r>
              <a:rPr lang="es-ES" dirty="0" err="1">
                <a:latin typeface="Courier New" pitchFamily="49" charset="0"/>
                <a:cs typeface="Courier New" pitchFamily="49" charset="0"/>
              </a:rPr>
              <a:t>name=</a:t>
            </a:r>
            <a:r>
              <a:rPr lang="es-ES" i="1" dirty="0">
                <a:latin typeface="Courier New" pitchFamily="49" charset="0"/>
                <a:cs typeface="Courier New" pitchFamily="49" charset="0"/>
              </a:rPr>
              <a:t>"</a:t>
            </a:r>
            <a:r>
              <a:rPr lang="es-ES" i="1" dirty="0" err="1">
                <a:latin typeface="Courier New" pitchFamily="49" charset="0"/>
                <a:cs typeface="Courier New" pitchFamily="49" charset="0"/>
              </a:rPr>
              <a:t>SumaImplementationService</a:t>
            </a:r>
            <a:r>
              <a:rPr lang="es-ES" i="1" dirty="0">
                <a:latin typeface="Courier New" pitchFamily="49" charset="0"/>
                <a:cs typeface="Courier New" pitchFamily="49" charset="0"/>
              </a:rPr>
              <a:t>" </a:t>
            </a:r>
            <a:r>
              <a:rPr lang="es-ES" i="1" dirty="0" err="1">
                <a:latin typeface="Courier New" pitchFamily="49" charset="0"/>
                <a:cs typeface="Courier New" pitchFamily="49" charset="0"/>
              </a:rPr>
              <a:t>targetNamespace=</a:t>
            </a:r>
            <a:r>
              <a:rPr lang="es-ES" i="1" dirty="0">
                <a:latin typeface="Courier New" pitchFamily="49" charset="0"/>
                <a:cs typeface="Courier New" pitchFamily="49" charset="0"/>
              </a:rPr>
              <a:t>"http://servicioAplicacion.negocio/" </a:t>
            </a:r>
            <a:r>
              <a:rPr lang="es-ES" i="1" dirty="0" err="1">
                <a:latin typeface="Courier New" pitchFamily="49" charset="0"/>
                <a:cs typeface="Courier New" pitchFamily="49" charset="0"/>
              </a:rPr>
              <a:t>xmlns:wsdl=</a:t>
            </a:r>
            <a:r>
              <a:rPr lang="es-ES" i="1" dirty="0">
                <a:latin typeface="Courier New" pitchFamily="49" charset="0"/>
                <a:cs typeface="Courier New" pitchFamily="49" charset="0"/>
              </a:rPr>
              <a:t>"http://schemas.xmlsoap.org/wsdl/" </a:t>
            </a:r>
            <a:r>
              <a:rPr lang="es-ES" i="1" dirty="0" err="1">
                <a:latin typeface="Courier New" pitchFamily="49" charset="0"/>
                <a:cs typeface="Courier New" pitchFamily="49" charset="0"/>
              </a:rPr>
              <a:t>xmlns:tns=</a:t>
            </a:r>
            <a:r>
              <a:rPr lang="es-ES" i="1" dirty="0">
                <a:latin typeface="Courier New" pitchFamily="49" charset="0"/>
                <a:cs typeface="Courier New" pitchFamily="49" charset="0"/>
              </a:rPr>
              <a:t>"http://servicioAplicacion.negocio/" </a:t>
            </a:r>
            <a:r>
              <a:rPr lang="es-ES" i="1" dirty="0" err="1">
                <a:latin typeface="Courier New" pitchFamily="49" charset="0"/>
                <a:cs typeface="Courier New" pitchFamily="49" charset="0"/>
              </a:rPr>
              <a:t>xmlns:xsd=</a:t>
            </a:r>
            <a:r>
              <a:rPr lang="es-ES" i="1" dirty="0">
                <a:latin typeface="Courier New" pitchFamily="49" charset="0"/>
                <a:cs typeface="Courier New" pitchFamily="49" charset="0"/>
              </a:rPr>
              <a:t>"http://www.w3.org/2001/XMLSchema" </a:t>
            </a:r>
            <a:r>
              <a:rPr lang="es-ES" i="1" dirty="0" err="1">
                <a:latin typeface="Courier New" pitchFamily="49" charset="0"/>
                <a:cs typeface="Courier New" pitchFamily="49" charset="0"/>
              </a:rPr>
              <a:t>xmlns:soap=</a:t>
            </a:r>
            <a:r>
              <a:rPr lang="es-ES" i="1" dirty="0">
                <a:latin typeface="Courier New" pitchFamily="49" charset="0"/>
                <a:cs typeface="Courier New" pitchFamily="49" charset="0"/>
              </a:rPr>
              <a:t>"http://schemas.xmlsoap.org/wsdl/soap/"&gt;</a:t>
            </a:r>
          </a:p>
          <a:p>
            <a:pPr marL="0" indent="0">
              <a:buNone/>
            </a:pPr>
            <a:r>
              <a:rPr lang="es-ES" b="1" dirty="0" err="1">
                <a:latin typeface="Courier New" pitchFamily="49" charset="0"/>
                <a:cs typeface="Courier New" pitchFamily="49" charset="0"/>
              </a:rPr>
              <a:t>  </a:t>
            </a:r>
            <a:r>
              <a:rPr lang="es-ES" b="1" dirty="0">
                <a:latin typeface="Courier New" pitchFamily="49" charset="0"/>
                <a:cs typeface="Courier New" pitchFamily="49" charset="0"/>
              </a:rPr>
              <a:t>&lt; </a:t>
            </a:r>
            <a:r>
              <a:rPr lang="es-ES" b="1" dirty="0" err="1">
                <a:latin typeface="Courier New" pitchFamily="49" charset="0"/>
                <a:cs typeface="Courier New" pitchFamily="49" charset="0"/>
              </a:rPr>
              <a:t>wsdl:types&gt;</a:t>
            </a:r>
          </a:p>
          <a:p>
            <a:pPr marL="0" indent="0">
              <a:buNone/>
            </a:pPr>
            <a:r>
              <a:rPr lang="es-ES" i="1" dirty="0">
                <a:latin typeface="Courier New" pitchFamily="49" charset="0"/>
                <a:cs typeface="Courier New" pitchFamily="49" charset="0"/>
              </a:rPr>
              <a:t>    </a:t>
            </a:r>
            <a:r>
              <a:rPr lang="es-ES" dirty="0">
                <a:latin typeface="Courier New" pitchFamily="49" charset="0"/>
                <a:cs typeface="Courier New" pitchFamily="49" charset="0"/>
              </a:rPr>
              <a:t>    &lt; </a:t>
            </a:r>
            <a:r>
              <a:rPr lang="es-ES" dirty="0" err="1">
                <a:latin typeface="Courier New" pitchFamily="49" charset="0"/>
                <a:cs typeface="Courier New" pitchFamily="49" charset="0"/>
              </a:rPr>
              <a:t>schema </a:t>
            </a:r>
            <a:r>
              <a:rPr lang="es-ES" dirty="0" err="1">
                <a:latin typeface="Courier New" pitchFamily="49" charset="0"/>
                <a:cs typeface="Courier New" pitchFamily="49" charset="0"/>
              </a:rPr>
              <a:t>xmlns=</a:t>
            </a:r>
            <a:r>
              <a:rPr lang="es-ES" i="1" dirty="0">
                <a:latin typeface="Courier New" pitchFamily="49" charset="0"/>
                <a:cs typeface="Courier New" pitchFamily="49" charset="0"/>
              </a:rPr>
              <a:t>"http://www.w3.org/2001/XMLSchema"&gt;</a:t>
            </a:r>
          </a:p>
          <a:p>
            <a:pPr marL="0" indent="0">
              <a:buNone/>
            </a:pPr>
            <a:r>
              <a:rPr lang="de-DE" dirty="0">
                <a:latin typeface="Courier New" pitchFamily="49" charset="0"/>
                <a:cs typeface="Courier New" pitchFamily="49" charset="0"/>
              </a:rPr>
              <a:t>&lt;import namespace=</a:t>
            </a:r>
            <a:r>
              <a:rPr lang="de-DE" i="1" dirty="0">
                <a:latin typeface="Courier New" pitchFamily="49" charset="0"/>
                <a:cs typeface="Courier New" pitchFamily="49" charset="0"/>
              </a:rPr>
              <a:t>"http://servicioAplicacion.negocio/" schemaLocation="suma_schema1.xsd"/&gt;</a:t>
            </a:r>
          </a:p>
          <a:p>
            <a:pPr marL="0" indent="0">
              <a:buNone/>
            </a:pPr>
            <a:r>
              <a:rPr lang="es-ES" dirty="0" smtClean="0">
                <a:latin typeface="Courier New" pitchFamily="49" charset="0"/>
                <a:cs typeface="Courier New" pitchFamily="49" charset="0"/>
              </a:rPr>
              <a:t>    &lt;/schema&gt;</a:t>
            </a:r>
          </a:p>
          <a:p>
            <a:pPr marL="0" indent="0">
              <a:buNone/>
            </a:pPr>
            <a:r>
              <a:rPr lang="es-ES" b="1" dirty="0" err="1">
                <a:latin typeface="Courier New" pitchFamily="49" charset="0"/>
                <a:cs typeface="Courier New" pitchFamily="49" charset="0"/>
              </a:rPr>
              <a:t>  </a:t>
            </a:r>
            <a:r>
              <a:rPr lang="es-ES" b="1" dirty="0">
                <a:latin typeface="Courier New" pitchFamily="49" charset="0"/>
                <a:cs typeface="Courier New" pitchFamily="49" charset="0"/>
              </a:rPr>
              <a:t>  &lt;/wsdl</a:t>
            </a:r>
            <a:r>
              <a:rPr lang="es-ES" b="1" dirty="0" err="1">
                <a:latin typeface="Courier New" pitchFamily="49" charset="0"/>
                <a:cs typeface="Courier New" pitchFamily="49" charset="0"/>
              </a:rPr>
              <a:t>:types&gt;</a:t>
            </a:r>
            <a:endParaRPr lang="es-ES" b="1" dirty="0">
              <a:latin typeface="Courier New" pitchFamily="49" charset="0"/>
              <a:cs typeface="Courier New" pitchFamily="49" charset="0"/>
            </a:endParaRPr>
          </a:p>
        </p:txBody>
      </p:sp>
      <p:sp>
        <p:nvSpPr>
          <p:cNvPr id="5" name="4 Marcador de número de diapositiva"/>
          <p:cNvSpPr>
            <a:spLocks noGrp="1"/>
          </p:cNvSpPr>
          <p:nvPr>
            <p:ph type="sldNum" sz="quarter" idx="12"/>
          </p:nvPr>
        </p:nvSpPr>
        <p:spPr/>
        <p:txBody>
          <a:bodyPr/>
          <a:lstStyle/>
          <a:p>
            <a:fld id="{132FADFE-3B8F-471C-ABF0-DBC7717ECBBC}" type="slidenum">
              <a:rPr lang="es-ES" smtClean="0"/>
              <a:t>68</a:t>
            </a:fld>
            <a:endParaRPr lang="es-ES"/>
          </a:p>
        </p:txBody>
      </p:sp>
      <p:sp>
        <p:nvSpPr>
          <p:cNvPr id="6" name="Marcador de pie de página 3"/>
          <p:cNvSpPr txBox="1">
            <a:spLocks/>
          </p:cNvSpPr>
          <p:nvPr/>
        </p:nvSpPr>
        <p:spPr>
          <a:xfrm>
            <a:off x="838200" y="6336284"/>
            <a:ext cx="4114800" cy="365125"/>
          </a:xfrm>
          <a:prstGeom prst="rect">
            <a:avLst/>
          </a:prstGeom>
        </p:spPr>
        <p:txBody>
          <a:bodyPr vert="horz" lIns="91440" tIns="45720" rIns="91440" bIns="45720" rtlCol="0" anchor="ctr"/>
          <a:lstStyle>
            <a:defPPr>
              <a:defRPr lang="es-E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s-ES" smtClean="0"/>
              <a:t>Intelligent Infrastructure Design for IoT - MiOT UCM</a:t>
            </a:r>
          </a:p>
          <a:p>
            <a:pPr algn="l"/>
            <a:r>
              <a:rPr lang="es-ES" smtClean="0"/>
              <a:t>Antonio Navarro </a:t>
            </a:r>
            <a:endParaRPr lang="es-ES" dirty="0"/>
          </a:p>
        </p:txBody>
      </p:sp>
    </p:spTree>
    <p:extLst>
      <p:ext uri="{BB962C8B-B14F-4D97-AF65-F5344CB8AC3E}">
        <p14:creationId xmlns:p14="http://schemas.microsoft.com/office/powerpoint/2010/main" val="4157247921"/>
      </p:ext>
    </p:extLst>
  </p:cSld>
  <p:clrMapOvr>
    <a:masterClrMapping/>
  </p:clrMapOvr>
  <p:timing>
    <p:tnLst>
      <p:par>
        <p:cTn id="1" dur="indefinite" restart="never" nodeType="tmRoot"/>
      </p:par>
    </p:tnLst>
  </p:timing>
</p:sld>
</file>

<file path=ppt/slides/slide6945.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a:t>SOAP web services </a:t>
            </a:r>
            <a:endParaRPr lang="es-ES" dirty="0"/>
          </a:p>
        </p:txBody>
      </p:sp>
      <p:sp>
        <p:nvSpPr>
          <p:cNvPr id="3" name="2 Marcador de contenido"/>
          <p:cNvSpPr>
            <a:spLocks noGrp="1"/>
          </p:cNvSpPr>
          <p:nvPr>
            <p:ph idx="1"/>
          </p:nvPr>
        </p:nvSpPr>
        <p:spPr>
          <a:xfrm>
            <a:off x="911424" y="1600201"/>
            <a:ext cx="10670976" cy="4525963"/>
          </a:xfrm>
        </p:spPr>
        <p:txBody>
          <a:bodyPr>
            <a:normAutofit/>
          </a:bodyPr>
          <a:lstStyle/>
          <a:p>
            <a:pPr marL="0" indent="0">
              <a:buNone/>
            </a:pPr>
            <a:r>
              <a:rPr lang="es-ES" sz="2000" b="1" dirty="0" err="1">
                <a:latin typeface="Courier New" pitchFamily="49" charset="0"/>
                <a:cs typeface="Courier New" pitchFamily="49" charset="0"/>
              </a:rPr>
              <a:t> </a:t>
            </a:r>
            <a:r>
              <a:rPr lang="es-ES" sz="2000" b="1" dirty="0">
                <a:latin typeface="Courier New" pitchFamily="49" charset="0"/>
                <a:cs typeface="Courier New" pitchFamily="49" charset="0"/>
              </a:rPr>
              <a:t>&lt; </a:t>
            </a:r>
            <a:r>
              <a:rPr lang="es-ES" sz="2000" b="1" dirty="0" err="1">
                <a:latin typeface="Courier New" pitchFamily="49" charset="0"/>
                <a:cs typeface="Courier New" pitchFamily="49" charset="0"/>
              </a:rPr>
              <a:t>wsdl:message </a:t>
            </a:r>
            <a:r>
              <a:rPr lang="es-ES" sz="2000" b="1" dirty="0" err="1">
                <a:latin typeface="Courier New" pitchFamily="49" charset="0"/>
                <a:cs typeface="Courier New" pitchFamily="49" charset="0"/>
              </a:rPr>
              <a:t>name=</a:t>
            </a:r>
            <a:r>
              <a:rPr lang="es-ES" sz="2000" b="1" i="1" dirty="0">
                <a:latin typeface="Courier New" pitchFamily="49" charset="0"/>
                <a:cs typeface="Courier New" pitchFamily="49" charset="0"/>
              </a:rPr>
              <a:t>"add"&gt;</a:t>
            </a:r>
          </a:p>
          <a:p>
            <a:pPr marL="0" indent="0">
              <a:buNone/>
            </a:pPr>
            <a:r>
              <a:rPr lang="en-US" sz="2000" i="1" dirty="0">
                <a:latin typeface="Courier New" pitchFamily="49" charset="0"/>
                <a:cs typeface="Courier New" pitchFamily="49" charset="0"/>
              </a:rPr>
              <a:t>    </a:t>
            </a:r>
            <a:r>
              <a:rPr lang="en-US" sz="2000" dirty="0">
                <a:latin typeface="Courier New" pitchFamily="49" charset="0"/>
                <a:cs typeface="Courier New" pitchFamily="49" charset="0"/>
              </a:rPr>
              <a:t>    &lt; </a:t>
            </a:r>
            <a:r>
              <a:rPr lang="en-US" sz="2000" dirty="0" err="1">
                <a:latin typeface="Courier New" pitchFamily="49" charset="0"/>
                <a:cs typeface="Courier New" pitchFamily="49" charset="0"/>
              </a:rPr>
              <a:t>wsdl:part </a:t>
            </a:r>
            <a:r>
              <a:rPr lang="en-US" sz="2000" dirty="0">
                <a:latin typeface="Courier New" pitchFamily="49" charset="0"/>
                <a:cs typeface="Courier New" pitchFamily="49" charset="0"/>
              </a:rPr>
              <a:t>name=</a:t>
            </a:r>
            <a:r>
              <a:rPr lang="en-US" sz="2000" i="1" dirty="0">
                <a:latin typeface="Courier New" pitchFamily="49" charset="0"/>
                <a:cs typeface="Courier New" pitchFamily="49" charset="0"/>
              </a:rPr>
              <a:t>"parameters" element="</a:t>
            </a:r>
            <a:r>
              <a:rPr lang="en-US" sz="2000" i="1" dirty="0" err="1">
                <a:latin typeface="Courier New" pitchFamily="49" charset="0"/>
                <a:cs typeface="Courier New" pitchFamily="49" charset="0"/>
              </a:rPr>
              <a:t>tns:sum</a:t>
            </a:r>
            <a:r>
              <a:rPr lang="en-US" sz="2000" i="1" dirty="0">
                <a:latin typeface="Courier New" pitchFamily="49" charset="0"/>
                <a:cs typeface="Courier New" pitchFamily="49" charset="0"/>
              </a:rPr>
              <a:t>"&gt;</a:t>
            </a:r>
          </a:p>
          <a:p>
            <a:pPr marL="0" indent="0">
              <a:buNone/>
            </a:pPr>
            <a:r>
              <a:rPr lang="es-ES" sz="2000" dirty="0">
                <a:latin typeface="Courier New" pitchFamily="49" charset="0"/>
                <a:cs typeface="Courier New" pitchFamily="49" charset="0"/>
              </a:rPr>
              <a:t>    &lt;/wsdl</a:t>
            </a:r>
            <a:r>
              <a:rPr lang="es-ES" sz="2000" dirty="0" err="1">
                <a:latin typeface="Courier New" pitchFamily="49" charset="0"/>
                <a:cs typeface="Courier New" pitchFamily="49" charset="0"/>
              </a:rPr>
              <a:t>:part&gt;</a:t>
            </a:r>
          </a:p>
          <a:p>
            <a:pPr marL="0" indent="0">
              <a:buNone/>
            </a:pPr>
            <a:r>
              <a:rPr lang="es-ES" sz="2000" b="1" dirty="0" err="1">
                <a:latin typeface="Courier New" pitchFamily="49" charset="0"/>
                <a:cs typeface="Courier New" pitchFamily="49" charset="0"/>
              </a:rPr>
              <a:t>  </a:t>
            </a:r>
            <a:r>
              <a:rPr lang="es-ES" sz="2000" b="1" dirty="0">
                <a:latin typeface="Courier New" pitchFamily="49" charset="0"/>
                <a:cs typeface="Courier New" pitchFamily="49" charset="0"/>
              </a:rPr>
              <a:t>&lt;/wsdl</a:t>
            </a:r>
            <a:r>
              <a:rPr lang="es-ES" sz="2000" b="1" dirty="0" err="1">
                <a:latin typeface="Courier New" pitchFamily="49" charset="0"/>
                <a:cs typeface="Courier New" pitchFamily="49" charset="0"/>
              </a:rPr>
              <a:t>:message&gt;</a:t>
            </a:r>
          </a:p>
          <a:p>
            <a:pPr marL="0" indent="0">
              <a:buNone/>
            </a:pPr>
            <a:r>
              <a:rPr lang="es-ES" sz="2000" b="1" dirty="0" err="1">
                <a:latin typeface="Courier New" pitchFamily="49" charset="0"/>
                <a:cs typeface="Courier New" pitchFamily="49" charset="0"/>
              </a:rPr>
              <a:t>  </a:t>
            </a:r>
            <a:r>
              <a:rPr lang="es-ES" sz="2000" b="1" dirty="0">
                <a:latin typeface="Courier New" pitchFamily="49" charset="0"/>
                <a:cs typeface="Courier New" pitchFamily="49" charset="0"/>
              </a:rPr>
              <a:t>  &lt; </a:t>
            </a:r>
            <a:r>
              <a:rPr lang="es-ES" sz="2000" b="1" dirty="0" err="1">
                <a:latin typeface="Courier New" pitchFamily="49" charset="0"/>
                <a:cs typeface="Courier New" pitchFamily="49" charset="0"/>
              </a:rPr>
              <a:t>wsdl:message </a:t>
            </a:r>
            <a:r>
              <a:rPr lang="es-ES" sz="2000" b="1" dirty="0" err="1">
                <a:latin typeface="Courier New" pitchFamily="49" charset="0"/>
                <a:cs typeface="Courier New" pitchFamily="49" charset="0"/>
              </a:rPr>
              <a:t>name=</a:t>
            </a:r>
            <a:r>
              <a:rPr lang="es-ES" sz="2000" b="1" i="1" dirty="0">
                <a:latin typeface="Courier New" pitchFamily="49" charset="0"/>
                <a:cs typeface="Courier New" pitchFamily="49" charset="0"/>
              </a:rPr>
              <a:t>"</a:t>
            </a:r>
            <a:r>
              <a:rPr lang="es-ES" sz="2000" b="1" i="1" dirty="0" err="1">
                <a:latin typeface="Courier New" pitchFamily="49" charset="0"/>
                <a:cs typeface="Courier New" pitchFamily="49" charset="0"/>
              </a:rPr>
              <a:t>addResponse</a:t>
            </a:r>
            <a:r>
              <a:rPr lang="es-ES" sz="2000" b="1" i="1" dirty="0">
                <a:latin typeface="Courier New" pitchFamily="49" charset="0"/>
                <a:cs typeface="Courier New" pitchFamily="49" charset="0"/>
              </a:rPr>
              <a:t>"&gt;</a:t>
            </a:r>
          </a:p>
          <a:p>
            <a:pPr marL="0" indent="0">
              <a:buNone/>
            </a:pPr>
            <a:r>
              <a:rPr lang="en-US" sz="2000" i="1" dirty="0">
                <a:latin typeface="Courier New" pitchFamily="49" charset="0"/>
                <a:cs typeface="Courier New" pitchFamily="49" charset="0"/>
              </a:rPr>
              <a:t>    </a:t>
            </a:r>
            <a:r>
              <a:rPr lang="en-US" sz="2000" dirty="0">
                <a:latin typeface="Courier New" pitchFamily="49" charset="0"/>
                <a:cs typeface="Courier New" pitchFamily="49" charset="0"/>
              </a:rPr>
              <a:t>    &lt; </a:t>
            </a:r>
            <a:r>
              <a:rPr lang="en-US" sz="2000" dirty="0" err="1">
                <a:latin typeface="Courier New" pitchFamily="49" charset="0"/>
                <a:cs typeface="Courier New" pitchFamily="49" charset="0"/>
              </a:rPr>
              <a:t>wsdl:part </a:t>
            </a:r>
            <a:r>
              <a:rPr lang="en-US" sz="2000" dirty="0">
                <a:latin typeface="Courier New" pitchFamily="49" charset="0"/>
                <a:cs typeface="Courier New" pitchFamily="49" charset="0"/>
              </a:rPr>
              <a:t>name=</a:t>
            </a:r>
            <a:r>
              <a:rPr lang="en-US" sz="2000" i="1" dirty="0">
                <a:latin typeface="Courier New" pitchFamily="49" charset="0"/>
                <a:cs typeface="Courier New" pitchFamily="49" charset="0"/>
              </a:rPr>
              <a:t>"parameters" element="</a:t>
            </a:r>
            <a:r>
              <a:rPr lang="en-US" sz="2000" i="1" dirty="0" err="1">
                <a:latin typeface="Courier New" pitchFamily="49" charset="0"/>
                <a:cs typeface="Courier New" pitchFamily="49" charset="0"/>
              </a:rPr>
              <a:t>tns:sumResponse</a:t>
            </a:r>
            <a:r>
              <a:rPr lang="en-US" sz="2000" i="1" dirty="0">
                <a:latin typeface="Courier New" pitchFamily="49" charset="0"/>
                <a:cs typeface="Courier New" pitchFamily="49" charset="0"/>
              </a:rPr>
              <a:t>"&gt;</a:t>
            </a:r>
          </a:p>
          <a:p>
            <a:pPr marL="0" indent="0">
              <a:buNone/>
            </a:pPr>
            <a:r>
              <a:rPr lang="es-ES" sz="2000" dirty="0">
                <a:latin typeface="Courier New" pitchFamily="49" charset="0"/>
                <a:cs typeface="Courier New" pitchFamily="49" charset="0"/>
              </a:rPr>
              <a:t>    &lt;/wsdl</a:t>
            </a:r>
            <a:r>
              <a:rPr lang="es-ES" sz="2000" dirty="0" err="1">
                <a:latin typeface="Courier New" pitchFamily="49" charset="0"/>
                <a:cs typeface="Courier New" pitchFamily="49" charset="0"/>
              </a:rPr>
              <a:t>:part&gt;</a:t>
            </a:r>
          </a:p>
          <a:p>
            <a:pPr marL="0" indent="0">
              <a:buNone/>
            </a:pPr>
            <a:r>
              <a:rPr lang="es-ES" sz="2000" b="1" dirty="0" err="1">
                <a:latin typeface="Courier New" pitchFamily="49" charset="0"/>
                <a:cs typeface="Courier New" pitchFamily="49" charset="0"/>
              </a:rPr>
              <a:t>  </a:t>
            </a:r>
            <a:r>
              <a:rPr lang="es-ES" sz="2000" b="1" dirty="0">
                <a:latin typeface="Courier New" pitchFamily="49" charset="0"/>
                <a:cs typeface="Courier New" pitchFamily="49" charset="0"/>
              </a:rPr>
              <a:t>&lt;/wsdl</a:t>
            </a:r>
            <a:r>
              <a:rPr lang="es-ES" sz="2000" b="1" dirty="0" err="1">
                <a:latin typeface="Courier New" pitchFamily="49" charset="0"/>
                <a:cs typeface="Courier New" pitchFamily="49" charset="0"/>
              </a:rPr>
              <a:t>:message&gt;</a:t>
            </a:r>
          </a:p>
        </p:txBody>
      </p:sp>
      <p:sp>
        <p:nvSpPr>
          <p:cNvPr id="5" name="4 Marcador de número de diapositiva"/>
          <p:cNvSpPr>
            <a:spLocks noGrp="1"/>
          </p:cNvSpPr>
          <p:nvPr>
            <p:ph type="sldNum" sz="quarter" idx="12"/>
          </p:nvPr>
        </p:nvSpPr>
        <p:spPr/>
        <p:txBody>
          <a:bodyPr/>
          <a:lstStyle/>
          <a:p>
            <a:fld id="{132FADFE-3B8F-471C-ABF0-DBC7717ECBBC}" type="slidenum">
              <a:rPr lang="es-ES" smtClean="0"/>
              <a:t>69</a:t>
            </a:fld>
            <a:endParaRPr lang="es-ES"/>
          </a:p>
        </p:txBody>
      </p:sp>
      <p:sp>
        <p:nvSpPr>
          <p:cNvPr id="6" name="Marcador de pie de página 3"/>
          <p:cNvSpPr txBox="1">
            <a:spLocks/>
          </p:cNvSpPr>
          <p:nvPr/>
        </p:nvSpPr>
        <p:spPr>
          <a:xfrm>
            <a:off x="838200" y="6336284"/>
            <a:ext cx="4114800" cy="365125"/>
          </a:xfrm>
          <a:prstGeom prst="rect">
            <a:avLst/>
          </a:prstGeom>
        </p:spPr>
        <p:txBody>
          <a:bodyPr vert="horz" lIns="91440" tIns="45720" rIns="91440" bIns="45720" rtlCol="0" anchor="ctr"/>
          <a:lstStyle>
            <a:defPPr>
              <a:defRPr lang="es-E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s-ES" smtClean="0"/>
              <a:t>Intelligent Infrastructure Design for IoT - MiOT UCM</a:t>
            </a:r>
          </a:p>
          <a:p>
            <a:pPr algn="l"/>
            <a:r>
              <a:rPr lang="es-ES" smtClean="0"/>
              <a:t>Antonio Navarro </a:t>
            </a:r>
            <a:endParaRPr lang="es-ES" dirty="0"/>
          </a:p>
        </p:txBody>
      </p:sp>
    </p:spTree>
    <p:extLst>
      <p:ext uri="{BB962C8B-B14F-4D97-AF65-F5344CB8AC3E}">
        <p14:creationId xmlns:p14="http://schemas.microsoft.com/office/powerpoint/2010/main" val="1303567116"/>
      </p:ext>
    </p:extLst>
  </p:cSld>
  <p:clrMapOvr>
    <a:masterClrMapping/>
  </p:clrMapOvr>
  <p:timing>
    <p:tnLst>
      <p:par>
        <p:cTn id="1" dur="indefinite" restart="never" nodeType="tmRoot"/>
      </p:par>
    </p:tnLst>
  </p:timing>
</p:sld>
</file>

<file path=ppt/slides/slide7074.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a:t>SOAP web services </a:t>
            </a:r>
            <a:endParaRPr lang="es-ES" dirty="0"/>
          </a:p>
        </p:txBody>
      </p:sp>
      <p:sp>
        <p:nvSpPr>
          <p:cNvPr id="3" name="2 Marcador de contenido"/>
          <p:cNvSpPr>
            <a:spLocks noGrp="1"/>
          </p:cNvSpPr>
          <p:nvPr>
            <p:ph idx="1"/>
          </p:nvPr>
        </p:nvSpPr>
        <p:spPr>
          <a:xfrm>
            <a:off x="911424" y="1600201"/>
            <a:ext cx="10670976" cy="4525963"/>
          </a:xfrm>
        </p:spPr>
        <p:txBody>
          <a:bodyPr>
            <a:normAutofit/>
          </a:bodyPr>
          <a:lstStyle/>
          <a:p>
            <a:pPr marL="0" indent="0">
              <a:buNone/>
            </a:pPr>
            <a:r>
              <a:rPr lang="es-ES" sz="2000" b="1" dirty="0" err="1">
                <a:latin typeface="Courier New" pitchFamily="49" charset="0"/>
                <a:cs typeface="Courier New" pitchFamily="49" charset="0"/>
              </a:rPr>
              <a:t> </a:t>
            </a:r>
            <a:r>
              <a:rPr lang="es-ES" sz="2000" b="1" dirty="0">
                <a:latin typeface="Courier New" pitchFamily="49" charset="0"/>
                <a:cs typeface="Courier New" pitchFamily="49" charset="0"/>
              </a:rPr>
              <a:t> &lt; </a:t>
            </a:r>
            <a:r>
              <a:rPr lang="es-ES" sz="2000" b="1" dirty="0" err="1">
                <a:latin typeface="Courier New" pitchFamily="49" charset="0"/>
                <a:cs typeface="Courier New" pitchFamily="49" charset="0"/>
              </a:rPr>
              <a:t>wsdl:portType </a:t>
            </a:r>
            <a:r>
              <a:rPr lang="es-ES" sz="2000" b="1" dirty="0" err="1">
                <a:latin typeface="Courier New" pitchFamily="49" charset="0"/>
                <a:cs typeface="Courier New" pitchFamily="49" charset="0"/>
              </a:rPr>
              <a:t>name=</a:t>
            </a:r>
            <a:r>
              <a:rPr lang="es-ES" sz="2000" b="1" i="1" dirty="0">
                <a:latin typeface="Courier New" pitchFamily="49" charset="0"/>
                <a:cs typeface="Courier New" pitchFamily="49" charset="0"/>
              </a:rPr>
              <a:t>"Sum"&gt;</a:t>
            </a:r>
          </a:p>
          <a:p>
            <a:pPr marL="0" indent="0">
              <a:buNone/>
            </a:pPr>
            <a:r>
              <a:rPr lang="es-ES" sz="2000" dirty="0" err="1">
                <a:latin typeface="Courier New" pitchFamily="49" charset="0"/>
                <a:cs typeface="Courier New" pitchFamily="49" charset="0"/>
              </a:rPr>
              <a:t>    </a:t>
            </a:r>
            <a:r>
              <a:rPr lang="es-ES" sz="2000" dirty="0">
                <a:latin typeface="Courier New" pitchFamily="49" charset="0"/>
                <a:cs typeface="Courier New" pitchFamily="49" charset="0"/>
              </a:rPr>
              <a:t>    &lt; </a:t>
            </a:r>
            <a:r>
              <a:rPr lang="es-ES" sz="2000" dirty="0" err="1">
                <a:latin typeface="Courier New" pitchFamily="49" charset="0"/>
                <a:cs typeface="Courier New" pitchFamily="49" charset="0"/>
              </a:rPr>
              <a:t>wsdl:operation </a:t>
            </a:r>
            <a:r>
              <a:rPr lang="es-ES" sz="2000" dirty="0" err="1">
                <a:latin typeface="Courier New" pitchFamily="49" charset="0"/>
                <a:cs typeface="Courier New" pitchFamily="49" charset="0"/>
              </a:rPr>
              <a:t>name=</a:t>
            </a:r>
            <a:r>
              <a:rPr lang="es-ES" sz="2000" i="1" dirty="0">
                <a:latin typeface="Courier New" pitchFamily="49" charset="0"/>
                <a:cs typeface="Courier New" pitchFamily="49" charset="0"/>
              </a:rPr>
              <a:t>"add"&gt;</a:t>
            </a:r>
          </a:p>
          <a:p>
            <a:pPr marL="0" indent="0">
              <a:buNone/>
            </a:pPr>
            <a:r>
              <a:rPr lang="es-ES" sz="2000" dirty="0" err="1">
                <a:latin typeface="Courier New" pitchFamily="49" charset="0"/>
                <a:cs typeface="Courier New" pitchFamily="49" charset="0"/>
              </a:rPr>
              <a:t>      </a:t>
            </a:r>
            <a:r>
              <a:rPr lang="es-ES" sz="2000" dirty="0">
                <a:latin typeface="Courier New" pitchFamily="49" charset="0"/>
                <a:cs typeface="Courier New" pitchFamily="49" charset="0"/>
              </a:rPr>
              <a:t>      &lt; </a:t>
            </a:r>
            <a:r>
              <a:rPr lang="es-ES" sz="2000" dirty="0" err="1">
                <a:latin typeface="Courier New" pitchFamily="49" charset="0"/>
                <a:cs typeface="Courier New" pitchFamily="49" charset="0"/>
              </a:rPr>
              <a:t>wsdl:input </a:t>
            </a:r>
            <a:r>
              <a:rPr lang="es-ES" sz="2000" dirty="0" err="1">
                <a:latin typeface="Courier New" pitchFamily="49" charset="0"/>
                <a:cs typeface="Courier New" pitchFamily="49" charset="0"/>
              </a:rPr>
              <a:t>name=</a:t>
            </a:r>
            <a:r>
              <a:rPr lang="es-ES" sz="2000" i="1" dirty="0">
                <a:latin typeface="Courier New" pitchFamily="49" charset="0"/>
                <a:cs typeface="Courier New" pitchFamily="49" charset="0"/>
              </a:rPr>
              <a:t>"sum" </a:t>
            </a:r>
            <a:r>
              <a:rPr lang="es-ES" sz="2000" i="1" dirty="0" err="1">
                <a:latin typeface="Courier New" pitchFamily="49" charset="0"/>
                <a:cs typeface="Courier New" pitchFamily="49" charset="0"/>
              </a:rPr>
              <a:t>message=</a:t>
            </a:r>
            <a:r>
              <a:rPr lang="es-ES" sz="2000" i="1" dirty="0">
                <a:latin typeface="Courier New" pitchFamily="49" charset="0"/>
                <a:cs typeface="Courier New" pitchFamily="49" charset="0"/>
              </a:rPr>
              <a:t>"</a:t>
            </a:r>
            <a:r>
              <a:rPr lang="es-ES" sz="2000" i="1" dirty="0" err="1">
                <a:latin typeface="Courier New" pitchFamily="49" charset="0"/>
                <a:cs typeface="Courier New" pitchFamily="49" charset="0"/>
              </a:rPr>
              <a:t>tns:sum</a:t>
            </a:r>
            <a:r>
              <a:rPr lang="es-ES" sz="2000" i="1" dirty="0">
                <a:latin typeface="Courier New" pitchFamily="49" charset="0"/>
                <a:cs typeface="Courier New" pitchFamily="49" charset="0"/>
              </a:rPr>
              <a:t>"&gt;</a:t>
            </a:r>
          </a:p>
          <a:p>
            <a:pPr marL="0" indent="0">
              <a:buNone/>
            </a:pPr>
            <a:r>
              <a:rPr lang="es-ES" sz="2000" dirty="0" err="1">
                <a:latin typeface="Courier New" pitchFamily="49" charset="0"/>
                <a:cs typeface="Courier New" pitchFamily="49" charset="0"/>
              </a:rPr>
              <a:t>      </a:t>
            </a:r>
            <a:r>
              <a:rPr lang="es-ES" sz="2000" dirty="0">
                <a:latin typeface="Courier New" pitchFamily="49" charset="0"/>
                <a:cs typeface="Courier New" pitchFamily="49" charset="0"/>
              </a:rPr>
              <a:t>      &lt;/wsdl</a:t>
            </a:r>
            <a:r>
              <a:rPr lang="es-ES" sz="2000" dirty="0" err="1">
                <a:latin typeface="Courier New" pitchFamily="49" charset="0"/>
                <a:cs typeface="Courier New" pitchFamily="49" charset="0"/>
              </a:rPr>
              <a:t>:input&gt;</a:t>
            </a:r>
          </a:p>
          <a:p>
            <a:pPr marL="0" indent="0">
              <a:buNone/>
            </a:pPr>
            <a:r>
              <a:rPr lang="en-US" sz="2000" i="1" dirty="0" err="1">
                <a:latin typeface="Courier New" pitchFamily="49" charset="0"/>
                <a:cs typeface="Courier New" pitchFamily="49" charset="0"/>
              </a:rPr>
              <a:t>      </a:t>
            </a:r>
            <a:r>
              <a:rPr lang="en-US" sz="2000" dirty="0">
                <a:latin typeface="Courier New" pitchFamily="49" charset="0"/>
                <a:cs typeface="Courier New" pitchFamily="49" charset="0"/>
              </a:rPr>
              <a:t>      &lt; </a:t>
            </a:r>
            <a:r>
              <a:rPr lang="en-US" sz="2000" dirty="0" err="1">
                <a:latin typeface="Courier New" pitchFamily="49" charset="0"/>
                <a:cs typeface="Courier New" pitchFamily="49" charset="0"/>
              </a:rPr>
              <a:t>wsdl:output </a:t>
            </a:r>
            <a:r>
              <a:rPr lang="en-US" sz="2000" dirty="0">
                <a:latin typeface="Courier New" pitchFamily="49" charset="0"/>
                <a:cs typeface="Courier New" pitchFamily="49" charset="0"/>
              </a:rPr>
              <a:t>name=</a:t>
            </a:r>
            <a:r>
              <a:rPr lang="en-US" sz="2000" i="1" dirty="0">
                <a:latin typeface="Courier New" pitchFamily="49" charset="0"/>
                <a:cs typeface="Courier New" pitchFamily="49" charset="0"/>
              </a:rPr>
              <a:t>"</a:t>
            </a:r>
            <a:r>
              <a:rPr lang="en-US" sz="2000" i="1" dirty="0" err="1">
                <a:latin typeface="Courier New" pitchFamily="49" charset="0"/>
                <a:cs typeface="Courier New" pitchFamily="49" charset="0"/>
              </a:rPr>
              <a:t>sumarResponse</a:t>
            </a:r>
            <a:r>
              <a:rPr lang="en-US" sz="2000" i="1" dirty="0">
                <a:latin typeface="Courier New" pitchFamily="49" charset="0"/>
                <a:cs typeface="Courier New" pitchFamily="49" charset="0"/>
              </a:rPr>
              <a:t>" message="</a:t>
            </a:r>
            <a:r>
              <a:rPr lang="en-US" sz="2000" i="1" dirty="0" err="1">
                <a:latin typeface="Courier New" pitchFamily="49" charset="0"/>
                <a:cs typeface="Courier New" pitchFamily="49" charset="0"/>
              </a:rPr>
              <a:t>tns:sumarResponse</a:t>
            </a:r>
            <a:r>
              <a:rPr lang="en-US" sz="2000" i="1" dirty="0">
                <a:latin typeface="Courier New" pitchFamily="49" charset="0"/>
                <a:cs typeface="Courier New" pitchFamily="49" charset="0"/>
              </a:rPr>
              <a:t>"&gt;</a:t>
            </a:r>
          </a:p>
          <a:p>
            <a:pPr marL="0" indent="0">
              <a:buNone/>
            </a:pPr>
            <a:r>
              <a:rPr lang="es-ES" sz="2000" dirty="0" err="1">
                <a:latin typeface="Courier New" pitchFamily="49" charset="0"/>
                <a:cs typeface="Courier New" pitchFamily="49" charset="0"/>
              </a:rPr>
              <a:t>      </a:t>
            </a:r>
            <a:r>
              <a:rPr lang="es-ES" sz="2000" dirty="0">
                <a:latin typeface="Courier New" pitchFamily="49" charset="0"/>
                <a:cs typeface="Courier New" pitchFamily="49" charset="0"/>
              </a:rPr>
              <a:t>      &lt;/wsdl</a:t>
            </a:r>
            <a:r>
              <a:rPr lang="es-ES" sz="2000" dirty="0" err="1">
                <a:latin typeface="Courier New" pitchFamily="49" charset="0"/>
                <a:cs typeface="Courier New" pitchFamily="49" charset="0"/>
              </a:rPr>
              <a:t>:output&gt;</a:t>
            </a:r>
          </a:p>
          <a:p>
            <a:pPr marL="0" indent="0">
              <a:buNone/>
            </a:pPr>
            <a:r>
              <a:rPr lang="es-ES" sz="2000" dirty="0" err="1">
                <a:latin typeface="Courier New" pitchFamily="49" charset="0"/>
                <a:cs typeface="Courier New" pitchFamily="49" charset="0"/>
              </a:rPr>
              <a:t>    </a:t>
            </a:r>
            <a:r>
              <a:rPr lang="es-ES" sz="2000" dirty="0">
                <a:latin typeface="Courier New" pitchFamily="49" charset="0"/>
                <a:cs typeface="Courier New" pitchFamily="49" charset="0"/>
              </a:rPr>
              <a:t>    &lt;/wsdl</a:t>
            </a:r>
            <a:r>
              <a:rPr lang="es-ES" sz="2000" dirty="0" err="1">
                <a:latin typeface="Courier New" pitchFamily="49" charset="0"/>
                <a:cs typeface="Courier New" pitchFamily="49" charset="0"/>
              </a:rPr>
              <a:t>:operation&gt;</a:t>
            </a:r>
          </a:p>
          <a:p>
            <a:pPr marL="0" indent="0">
              <a:buNone/>
            </a:pPr>
            <a:r>
              <a:rPr lang="es-ES" sz="2000" b="1" dirty="0" err="1">
                <a:latin typeface="Courier New" pitchFamily="49" charset="0"/>
                <a:cs typeface="Courier New" pitchFamily="49" charset="0"/>
              </a:rPr>
              <a:t>  </a:t>
            </a:r>
            <a:r>
              <a:rPr lang="es-ES" sz="2000" b="1" dirty="0">
                <a:latin typeface="Courier New" pitchFamily="49" charset="0"/>
                <a:cs typeface="Courier New" pitchFamily="49" charset="0"/>
              </a:rPr>
              <a:t>  &lt;/wsdl</a:t>
            </a:r>
            <a:r>
              <a:rPr lang="es-ES" sz="2000" b="1" dirty="0" err="1">
                <a:latin typeface="Courier New" pitchFamily="49" charset="0"/>
                <a:cs typeface="Courier New" pitchFamily="49" charset="0"/>
              </a:rPr>
              <a:t>:portType&gt;</a:t>
            </a:r>
          </a:p>
        </p:txBody>
      </p:sp>
      <p:sp>
        <p:nvSpPr>
          <p:cNvPr id="5" name="4 Marcador de número de diapositiva"/>
          <p:cNvSpPr>
            <a:spLocks noGrp="1"/>
          </p:cNvSpPr>
          <p:nvPr>
            <p:ph type="sldNum" sz="quarter" idx="12"/>
          </p:nvPr>
        </p:nvSpPr>
        <p:spPr/>
        <p:txBody>
          <a:bodyPr/>
          <a:lstStyle/>
          <a:p>
            <a:fld id="{132FADFE-3B8F-471C-ABF0-DBC7717ECBBC}" type="slidenum">
              <a:rPr lang="es-ES" smtClean="0"/>
              <a:t>70</a:t>
            </a:fld>
            <a:endParaRPr lang="es-ES"/>
          </a:p>
        </p:txBody>
      </p:sp>
      <p:sp>
        <p:nvSpPr>
          <p:cNvPr id="6" name="Marcador de pie de página 3"/>
          <p:cNvSpPr txBox="1">
            <a:spLocks/>
          </p:cNvSpPr>
          <p:nvPr/>
        </p:nvSpPr>
        <p:spPr>
          <a:xfrm>
            <a:off x="838200" y="6336284"/>
            <a:ext cx="4114800" cy="365125"/>
          </a:xfrm>
          <a:prstGeom prst="rect">
            <a:avLst/>
          </a:prstGeom>
        </p:spPr>
        <p:txBody>
          <a:bodyPr vert="horz" lIns="91440" tIns="45720" rIns="91440" bIns="45720" rtlCol="0" anchor="ctr"/>
          <a:lstStyle>
            <a:defPPr>
              <a:defRPr lang="es-E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s-ES" smtClean="0"/>
              <a:t>Intelligent Infrastructure Design for IoT - MiOT UCM</a:t>
            </a:r>
          </a:p>
          <a:p>
            <a:pPr algn="l"/>
            <a:r>
              <a:rPr lang="es-ES" smtClean="0"/>
              <a:t>Antonio Navarro </a:t>
            </a:r>
            <a:endParaRPr lang="es-ES" dirty="0"/>
          </a:p>
        </p:txBody>
      </p:sp>
    </p:spTree>
    <p:extLst>
      <p:ext uri="{BB962C8B-B14F-4D97-AF65-F5344CB8AC3E}">
        <p14:creationId xmlns:p14="http://schemas.microsoft.com/office/powerpoint/2010/main" val="384237364"/>
      </p:ext>
    </p:extLst>
  </p:cSld>
  <p:clrMapOvr>
    <a:masterClrMapping/>
  </p:clrMapOvr>
  <p:timing>
    <p:tnLst>
      <p:par>
        <p:cTn id="1" dur="indefinite" restart="never" nodeType="tmRoot"/>
      </p:par>
    </p:tnLst>
  </p:timing>
</p:sld>
</file>

<file path=ppt/slides/slide7130.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a:t>SOAP web services </a:t>
            </a:r>
            <a:endParaRPr lang="es-ES" dirty="0"/>
          </a:p>
        </p:txBody>
      </p:sp>
      <p:sp>
        <p:nvSpPr>
          <p:cNvPr id="3" name="2 Marcador de contenido"/>
          <p:cNvSpPr>
            <a:spLocks noGrp="1"/>
          </p:cNvSpPr>
          <p:nvPr>
            <p:ph idx="1"/>
          </p:nvPr>
        </p:nvSpPr>
        <p:spPr>
          <a:xfrm>
            <a:off x="911424" y="1600200"/>
            <a:ext cx="10670976" cy="5069160"/>
          </a:xfrm>
        </p:spPr>
        <p:txBody>
          <a:bodyPr>
            <a:normAutofit lnSpcReduction="10000"/>
          </a:bodyPr>
          <a:lstStyle/>
          <a:p>
            <a:pPr marL="0" indent="0">
              <a:buNone/>
            </a:pPr>
            <a:r>
              <a:rPr lang="en-US" sz="2000" b="1" i="1" dirty="0" err="1">
                <a:latin typeface="Courier New" pitchFamily="49" charset="0"/>
                <a:cs typeface="Courier New" pitchFamily="49" charset="0"/>
              </a:rPr>
              <a:t> </a:t>
            </a:r>
            <a:r>
              <a:rPr lang="en-US" sz="2000" b="1" dirty="0">
                <a:latin typeface="Courier New" pitchFamily="49" charset="0"/>
                <a:cs typeface="Courier New" pitchFamily="49" charset="0"/>
              </a:rPr>
              <a:t>&lt; </a:t>
            </a:r>
            <a:r>
              <a:rPr lang="en-US" sz="2000" b="1" dirty="0" err="1">
                <a:latin typeface="Courier New" pitchFamily="49" charset="0"/>
                <a:cs typeface="Courier New" pitchFamily="49" charset="0"/>
              </a:rPr>
              <a:t>wsdl:binding </a:t>
            </a:r>
            <a:r>
              <a:rPr lang="en-US" sz="2000" b="1" dirty="0">
                <a:latin typeface="Courier New" pitchFamily="49" charset="0"/>
                <a:cs typeface="Courier New" pitchFamily="49" charset="0"/>
              </a:rPr>
              <a:t>name=</a:t>
            </a:r>
            <a:r>
              <a:rPr lang="en-US" sz="2000" b="1" i="1" dirty="0">
                <a:latin typeface="Courier New" pitchFamily="49" charset="0"/>
                <a:cs typeface="Courier New" pitchFamily="49" charset="0"/>
              </a:rPr>
              <a:t>"</a:t>
            </a:r>
            <a:r>
              <a:rPr lang="en-US" sz="2000" b="1" i="1" dirty="0" err="1">
                <a:latin typeface="Courier New" pitchFamily="49" charset="0"/>
                <a:cs typeface="Courier New" pitchFamily="49" charset="0"/>
              </a:rPr>
              <a:t>SumaImplementationServiceSoapBinding</a:t>
            </a:r>
            <a:r>
              <a:rPr lang="en-US" sz="2000" b="1" i="1" dirty="0">
                <a:latin typeface="Courier New" pitchFamily="49" charset="0"/>
                <a:cs typeface="Courier New" pitchFamily="49" charset="0"/>
              </a:rPr>
              <a:t>" type="</a:t>
            </a:r>
            <a:r>
              <a:rPr lang="en-US" sz="2000" b="1" i="1" dirty="0" err="1">
                <a:latin typeface="Courier New" pitchFamily="49" charset="0"/>
                <a:cs typeface="Courier New" pitchFamily="49" charset="0"/>
              </a:rPr>
              <a:t>tns:Sum</a:t>
            </a:r>
            <a:r>
              <a:rPr lang="en-US" sz="2000" b="1" i="1" dirty="0">
                <a:latin typeface="Courier New" pitchFamily="49" charset="0"/>
                <a:cs typeface="Courier New" pitchFamily="49" charset="0"/>
              </a:rPr>
              <a:t>"&gt;</a:t>
            </a:r>
          </a:p>
          <a:p>
            <a:pPr marL="0" indent="0">
              <a:buNone/>
            </a:pPr>
            <a:r>
              <a:rPr lang="es-ES" sz="2000" i="1" dirty="0">
                <a:latin typeface="Courier New" pitchFamily="49" charset="0"/>
                <a:cs typeface="Courier New" pitchFamily="49" charset="0"/>
              </a:rPr>
              <a:t>    </a:t>
            </a:r>
            <a:r>
              <a:rPr lang="es-ES" sz="2000" dirty="0">
                <a:latin typeface="Courier New" pitchFamily="49" charset="0"/>
                <a:cs typeface="Courier New" pitchFamily="49" charset="0"/>
              </a:rPr>
              <a:t>    &lt; </a:t>
            </a:r>
            <a:r>
              <a:rPr lang="es-ES" sz="2000" dirty="0" err="1">
                <a:latin typeface="Courier New" pitchFamily="49" charset="0"/>
                <a:cs typeface="Courier New" pitchFamily="49" charset="0"/>
              </a:rPr>
              <a:t>soap:binding </a:t>
            </a:r>
            <a:r>
              <a:rPr lang="es-ES" sz="2000" dirty="0" err="1">
                <a:latin typeface="Courier New" pitchFamily="49" charset="0"/>
                <a:cs typeface="Courier New" pitchFamily="49" charset="0"/>
              </a:rPr>
              <a:t>style=</a:t>
            </a:r>
            <a:r>
              <a:rPr lang="es-ES" sz="2000" i="1" dirty="0">
                <a:latin typeface="Courier New" pitchFamily="49" charset="0"/>
                <a:cs typeface="Courier New" pitchFamily="49" charset="0"/>
              </a:rPr>
              <a:t>"</a:t>
            </a:r>
            <a:r>
              <a:rPr lang="es-ES" sz="2000" i="1" dirty="0" err="1">
                <a:latin typeface="Courier New" pitchFamily="49" charset="0"/>
                <a:cs typeface="Courier New" pitchFamily="49" charset="0"/>
              </a:rPr>
              <a:t>document</a:t>
            </a:r>
            <a:r>
              <a:rPr lang="es-ES" sz="2000" i="1" dirty="0">
                <a:latin typeface="Courier New" pitchFamily="49" charset="0"/>
                <a:cs typeface="Courier New" pitchFamily="49" charset="0"/>
              </a:rPr>
              <a:t>" </a:t>
            </a:r>
            <a:r>
              <a:rPr lang="es-ES" sz="2000" i="1" dirty="0" err="1">
                <a:latin typeface="Courier New" pitchFamily="49" charset="0"/>
                <a:cs typeface="Courier New" pitchFamily="49" charset="0"/>
              </a:rPr>
              <a:t>transport=</a:t>
            </a:r>
            <a:r>
              <a:rPr lang="es-ES" sz="2000" i="1" dirty="0">
                <a:latin typeface="Courier New" pitchFamily="49" charset="0"/>
                <a:cs typeface="Courier New" pitchFamily="49" charset="0"/>
              </a:rPr>
              <a:t>"http://schemas.xmlsoap.org/soap/http"/&gt;</a:t>
            </a:r>
          </a:p>
          <a:p>
            <a:pPr marL="0" indent="0">
              <a:buNone/>
            </a:pPr>
            <a:r>
              <a:rPr lang="es-ES" sz="2000" dirty="0" err="1">
                <a:latin typeface="Courier New" pitchFamily="49" charset="0"/>
                <a:cs typeface="Courier New" pitchFamily="49" charset="0"/>
              </a:rPr>
              <a:t>    </a:t>
            </a:r>
            <a:r>
              <a:rPr lang="es-ES" sz="2000" dirty="0">
                <a:latin typeface="Courier New" pitchFamily="49" charset="0"/>
                <a:cs typeface="Courier New" pitchFamily="49" charset="0"/>
              </a:rPr>
              <a:t>    &lt; </a:t>
            </a:r>
            <a:r>
              <a:rPr lang="es-ES" sz="2000" dirty="0" err="1">
                <a:latin typeface="Courier New" pitchFamily="49" charset="0"/>
                <a:cs typeface="Courier New" pitchFamily="49" charset="0"/>
              </a:rPr>
              <a:t>wsdl:operation </a:t>
            </a:r>
            <a:r>
              <a:rPr lang="es-ES" sz="2000" dirty="0" err="1">
                <a:latin typeface="Courier New" pitchFamily="49" charset="0"/>
                <a:cs typeface="Courier New" pitchFamily="49" charset="0"/>
              </a:rPr>
              <a:t>name=</a:t>
            </a:r>
            <a:r>
              <a:rPr lang="es-ES" sz="2000" i="1" dirty="0">
                <a:latin typeface="Courier New" pitchFamily="49" charset="0"/>
                <a:cs typeface="Courier New" pitchFamily="49" charset="0"/>
              </a:rPr>
              <a:t>"add"&gt;</a:t>
            </a:r>
          </a:p>
          <a:p>
            <a:pPr marL="0" indent="0">
              <a:buNone/>
            </a:pPr>
            <a:r>
              <a:rPr lang="es-ES" sz="2000" dirty="0" err="1">
                <a:latin typeface="Courier New" pitchFamily="49" charset="0"/>
                <a:cs typeface="Courier New" pitchFamily="49" charset="0"/>
              </a:rPr>
              <a:t>      </a:t>
            </a:r>
            <a:r>
              <a:rPr lang="es-ES" sz="2000" dirty="0">
                <a:latin typeface="Courier New" pitchFamily="49" charset="0"/>
                <a:cs typeface="Courier New" pitchFamily="49" charset="0"/>
              </a:rPr>
              <a:t>      &lt; </a:t>
            </a:r>
            <a:r>
              <a:rPr lang="es-ES" sz="2000" dirty="0" err="1">
                <a:latin typeface="Courier New" pitchFamily="49" charset="0"/>
                <a:cs typeface="Courier New" pitchFamily="49" charset="0"/>
              </a:rPr>
              <a:t>soap:operation </a:t>
            </a:r>
            <a:r>
              <a:rPr lang="es-ES" sz="2000" dirty="0" err="1">
                <a:latin typeface="Courier New" pitchFamily="49" charset="0"/>
                <a:cs typeface="Courier New" pitchFamily="49" charset="0"/>
              </a:rPr>
              <a:t>soapAction=</a:t>
            </a:r>
            <a:r>
              <a:rPr lang="es-ES" sz="2000" i="1" dirty="0">
                <a:latin typeface="Courier New" pitchFamily="49" charset="0"/>
                <a:cs typeface="Courier New" pitchFamily="49" charset="0"/>
              </a:rPr>
              <a:t>"" </a:t>
            </a:r>
            <a:r>
              <a:rPr lang="es-ES" sz="2000" i="1" dirty="0" err="1">
                <a:latin typeface="Courier New" pitchFamily="49" charset="0"/>
                <a:cs typeface="Courier New" pitchFamily="49" charset="0"/>
              </a:rPr>
              <a:t>style=</a:t>
            </a:r>
            <a:r>
              <a:rPr lang="es-ES" sz="2000" i="1" dirty="0">
                <a:latin typeface="Courier New" pitchFamily="49" charset="0"/>
                <a:cs typeface="Courier New" pitchFamily="49" charset="0"/>
              </a:rPr>
              <a:t>"</a:t>
            </a:r>
            <a:r>
              <a:rPr lang="es-ES" sz="2000" i="1" dirty="0" err="1">
                <a:latin typeface="Courier New" pitchFamily="49" charset="0"/>
                <a:cs typeface="Courier New" pitchFamily="49" charset="0"/>
              </a:rPr>
              <a:t>document</a:t>
            </a:r>
            <a:r>
              <a:rPr lang="es-ES" sz="2000" i="1" dirty="0">
                <a:latin typeface="Courier New" pitchFamily="49" charset="0"/>
                <a:cs typeface="Courier New" pitchFamily="49" charset="0"/>
              </a:rPr>
              <a:t>"/&gt;</a:t>
            </a:r>
          </a:p>
          <a:p>
            <a:pPr marL="0" indent="0">
              <a:buNone/>
            </a:pPr>
            <a:r>
              <a:rPr lang="es-ES" sz="2000" dirty="0" err="1">
                <a:latin typeface="Courier New" pitchFamily="49" charset="0"/>
                <a:cs typeface="Courier New" pitchFamily="49" charset="0"/>
              </a:rPr>
              <a:t>      </a:t>
            </a:r>
            <a:r>
              <a:rPr lang="es-ES" sz="2000" dirty="0">
                <a:latin typeface="Courier New" pitchFamily="49" charset="0"/>
                <a:cs typeface="Courier New" pitchFamily="49" charset="0"/>
              </a:rPr>
              <a:t>      &lt; </a:t>
            </a:r>
            <a:r>
              <a:rPr lang="es-ES" sz="2000" dirty="0" err="1">
                <a:latin typeface="Courier New" pitchFamily="49" charset="0"/>
                <a:cs typeface="Courier New" pitchFamily="49" charset="0"/>
              </a:rPr>
              <a:t>wsdl:input </a:t>
            </a:r>
            <a:r>
              <a:rPr lang="es-ES" sz="2000" dirty="0" err="1">
                <a:latin typeface="Courier New" pitchFamily="49" charset="0"/>
                <a:cs typeface="Courier New" pitchFamily="49" charset="0"/>
              </a:rPr>
              <a:t>name=</a:t>
            </a:r>
            <a:r>
              <a:rPr lang="es-ES" sz="2000" i="1" dirty="0">
                <a:latin typeface="Courier New" pitchFamily="49" charset="0"/>
                <a:cs typeface="Courier New" pitchFamily="49" charset="0"/>
              </a:rPr>
              <a:t>"sum"&gt;</a:t>
            </a:r>
          </a:p>
          <a:p>
            <a:pPr marL="0" indent="0">
              <a:buNone/>
            </a:pPr>
            <a:r>
              <a:rPr lang="es-ES" sz="2000" i="1" dirty="0">
                <a:latin typeface="Courier New" pitchFamily="49" charset="0"/>
                <a:cs typeface="Courier New" pitchFamily="49" charset="0"/>
              </a:rPr>
              <a:t>        </a:t>
            </a:r>
            <a:r>
              <a:rPr lang="es-ES" sz="2000" dirty="0">
                <a:latin typeface="Courier New" pitchFamily="49" charset="0"/>
                <a:cs typeface="Courier New" pitchFamily="49" charset="0"/>
              </a:rPr>
              <a:t>        &lt; </a:t>
            </a:r>
            <a:r>
              <a:rPr lang="es-ES" sz="2000" dirty="0" err="1">
                <a:latin typeface="Courier New" pitchFamily="49" charset="0"/>
                <a:cs typeface="Courier New" pitchFamily="49" charset="0"/>
              </a:rPr>
              <a:t>soap:body </a:t>
            </a:r>
            <a:r>
              <a:rPr lang="es-ES" sz="2000" dirty="0">
                <a:latin typeface="Courier New" pitchFamily="49" charset="0"/>
                <a:cs typeface="Courier New" pitchFamily="49" charset="0"/>
              </a:rPr>
              <a:t>use=</a:t>
            </a:r>
            <a:r>
              <a:rPr lang="es-ES" sz="2000" i="1" dirty="0">
                <a:latin typeface="Courier New" pitchFamily="49" charset="0"/>
                <a:cs typeface="Courier New" pitchFamily="49" charset="0"/>
              </a:rPr>
              <a:t>"literal"/&gt;</a:t>
            </a:r>
          </a:p>
          <a:p>
            <a:pPr marL="0" indent="0">
              <a:buNone/>
            </a:pPr>
            <a:r>
              <a:rPr lang="es-ES" sz="2000" dirty="0" err="1">
                <a:latin typeface="Courier New" pitchFamily="49" charset="0"/>
                <a:cs typeface="Courier New" pitchFamily="49" charset="0"/>
              </a:rPr>
              <a:t>      </a:t>
            </a:r>
            <a:r>
              <a:rPr lang="es-ES" sz="2000" dirty="0">
                <a:latin typeface="Courier New" pitchFamily="49" charset="0"/>
                <a:cs typeface="Courier New" pitchFamily="49" charset="0"/>
              </a:rPr>
              <a:t>      &lt;/wsdl</a:t>
            </a:r>
            <a:r>
              <a:rPr lang="es-ES" sz="2000" dirty="0" err="1">
                <a:latin typeface="Courier New" pitchFamily="49" charset="0"/>
                <a:cs typeface="Courier New" pitchFamily="49" charset="0"/>
              </a:rPr>
              <a:t>:input&gt;</a:t>
            </a:r>
          </a:p>
          <a:p>
            <a:pPr marL="0" indent="0">
              <a:buNone/>
            </a:pPr>
            <a:r>
              <a:rPr lang="es-ES" sz="2000" dirty="0" err="1">
                <a:latin typeface="Courier New" pitchFamily="49" charset="0"/>
                <a:cs typeface="Courier New" pitchFamily="49" charset="0"/>
              </a:rPr>
              <a:t>      </a:t>
            </a:r>
            <a:r>
              <a:rPr lang="es-ES" sz="2000" dirty="0">
                <a:latin typeface="Courier New" pitchFamily="49" charset="0"/>
                <a:cs typeface="Courier New" pitchFamily="49" charset="0"/>
              </a:rPr>
              <a:t>      &lt; </a:t>
            </a:r>
            <a:r>
              <a:rPr lang="es-ES" sz="2000" dirty="0" err="1">
                <a:latin typeface="Courier New" pitchFamily="49" charset="0"/>
                <a:cs typeface="Courier New" pitchFamily="49" charset="0"/>
              </a:rPr>
              <a:t>wsdl:output </a:t>
            </a:r>
            <a:r>
              <a:rPr lang="es-ES" sz="2000" dirty="0" err="1">
                <a:latin typeface="Courier New" pitchFamily="49" charset="0"/>
                <a:cs typeface="Courier New" pitchFamily="49" charset="0"/>
              </a:rPr>
              <a:t>name=</a:t>
            </a:r>
            <a:r>
              <a:rPr lang="es-ES" sz="2000" i="1" dirty="0">
                <a:latin typeface="Courier New" pitchFamily="49" charset="0"/>
                <a:cs typeface="Courier New" pitchFamily="49" charset="0"/>
              </a:rPr>
              <a:t>"</a:t>
            </a:r>
            <a:r>
              <a:rPr lang="es-ES" sz="2000" i="1" dirty="0" err="1">
                <a:latin typeface="Courier New" pitchFamily="49" charset="0"/>
                <a:cs typeface="Courier New" pitchFamily="49" charset="0"/>
              </a:rPr>
              <a:t>addResponse</a:t>
            </a:r>
            <a:r>
              <a:rPr lang="es-ES" sz="2000" i="1" dirty="0">
                <a:latin typeface="Courier New" pitchFamily="49" charset="0"/>
                <a:cs typeface="Courier New" pitchFamily="49" charset="0"/>
              </a:rPr>
              <a:t>"&gt;</a:t>
            </a:r>
          </a:p>
          <a:p>
            <a:pPr marL="0" indent="0">
              <a:buNone/>
            </a:pPr>
            <a:r>
              <a:rPr lang="es-ES" sz="2000" i="1" dirty="0">
                <a:latin typeface="Courier New" pitchFamily="49" charset="0"/>
                <a:cs typeface="Courier New" pitchFamily="49" charset="0"/>
              </a:rPr>
              <a:t>        </a:t>
            </a:r>
            <a:r>
              <a:rPr lang="es-ES" sz="2000" dirty="0">
                <a:latin typeface="Courier New" pitchFamily="49" charset="0"/>
                <a:cs typeface="Courier New" pitchFamily="49" charset="0"/>
              </a:rPr>
              <a:t>        &lt; </a:t>
            </a:r>
            <a:r>
              <a:rPr lang="es-ES" sz="2000" dirty="0" err="1">
                <a:latin typeface="Courier New" pitchFamily="49" charset="0"/>
                <a:cs typeface="Courier New" pitchFamily="49" charset="0"/>
              </a:rPr>
              <a:t>soap:body </a:t>
            </a:r>
            <a:r>
              <a:rPr lang="es-ES" sz="2000" dirty="0">
                <a:latin typeface="Courier New" pitchFamily="49" charset="0"/>
                <a:cs typeface="Courier New" pitchFamily="49" charset="0"/>
              </a:rPr>
              <a:t>use=</a:t>
            </a:r>
            <a:r>
              <a:rPr lang="es-ES" sz="2000" i="1" dirty="0">
                <a:latin typeface="Courier New" pitchFamily="49" charset="0"/>
                <a:cs typeface="Courier New" pitchFamily="49" charset="0"/>
              </a:rPr>
              <a:t>"literal"/&gt;</a:t>
            </a:r>
          </a:p>
          <a:p>
            <a:pPr marL="0" indent="0">
              <a:buNone/>
            </a:pPr>
            <a:r>
              <a:rPr lang="es-ES" sz="2000" dirty="0" err="1">
                <a:latin typeface="Courier New" pitchFamily="49" charset="0"/>
                <a:cs typeface="Courier New" pitchFamily="49" charset="0"/>
              </a:rPr>
              <a:t>      </a:t>
            </a:r>
            <a:r>
              <a:rPr lang="es-ES" sz="2000" dirty="0">
                <a:latin typeface="Courier New" pitchFamily="49" charset="0"/>
                <a:cs typeface="Courier New" pitchFamily="49" charset="0"/>
              </a:rPr>
              <a:t>      &lt;/wsdl</a:t>
            </a:r>
            <a:r>
              <a:rPr lang="es-ES" sz="2000" dirty="0" err="1">
                <a:latin typeface="Courier New" pitchFamily="49" charset="0"/>
                <a:cs typeface="Courier New" pitchFamily="49" charset="0"/>
              </a:rPr>
              <a:t>:output&gt;</a:t>
            </a:r>
          </a:p>
          <a:p>
            <a:pPr marL="0" indent="0">
              <a:buNone/>
            </a:pPr>
            <a:r>
              <a:rPr lang="es-ES" sz="2000" dirty="0" err="1">
                <a:latin typeface="Courier New" pitchFamily="49" charset="0"/>
                <a:cs typeface="Courier New" pitchFamily="49" charset="0"/>
              </a:rPr>
              <a:t>    </a:t>
            </a:r>
            <a:r>
              <a:rPr lang="es-ES" sz="2000" dirty="0">
                <a:latin typeface="Courier New" pitchFamily="49" charset="0"/>
                <a:cs typeface="Courier New" pitchFamily="49" charset="0"/>
              </a:rPr>
              <a:t>    &lt;/wsdl</a:t>
            </a:r>
            <a:r>
              <a:rPr lang="es-ES" sz="2000" dirty="0" err="1">
                <a:latin typeface="Courier New" pitchFamily="49" charset="0"/>
                <a:cs typeface="Courier New" pitchFamily="49" charset="0"/>
              </a:rPr>
              <a:t>:operation&gt;</a:t>
            </a:r>
          </a:p>
          <a:p>
            <a:pPr marL="0" indent="0">
              <a:buNone/>
            </a:pPr>
            <a:r>
              <a:rPr lang="es-ES" sz="2000" b="1" dirty="0" err="1">
                <a:latin typeface="Courier New" pitchFamily="49" charset="0"/>
                <a:cs typeface="Courier New" pitchFamily="49" charset="0"/>
              </a:rPr>
              <a:t>  </a:t>
            </a:r>
            <a:r>
              <a:rPr lang="es-ES" sz="2000" b="1" dirty="0">
                <a:latin typeface="Courier New" pitchFamily="49" charset="0"/>
                <a:cs typeface="Courier New" pitchFamily="49" charset="0"/>
              </a:rPr>
              <a:t>  &lt;/wsdl</a:t>
            </a:r>
            <a:r>
              <a:rPr lang="es-ES" sz="2000" b="1" dirty="0" err="1">
                <a:latin typeface="Courier New" pitchFamily="49" charset="0"/>
                <a:cs typeface="Courier New" pitchFamily="49" charset="0"/>
              </a:rPr>
              <a:t>:binding&gt;</a:t>
            </a:r>
            <a:endParaRPr lang="es-ES" sz="2000" b="1" dirty="0">
              <a:latin typeface="Courier New" pitchFamily="49" charset="0"/>
              <a:cs typeface="Courier New" pitchFamily="49" charset="0"/>
            </a:endParaRPr>
          </a:p>
        </p:txBody>
      </p:sp>
      <p:sp>
        <p:nvSpPr>
          <p:cNvPr id="5" name="4 Marcador de número de diapositiva"/>
          <p:cNvSpPr>
            <a:spLocks noGrp="1"/>
          </p:cNvSpPr>
          <p:nvPr>
            <p:ph type="sldNum" sz="quarter" idx="12"/>
          </p:nvPr>
        </p:nvSpPr>
        <p:spPr/>
        <p:txBody>
          <a:bodyPr/>
          <a:lstStyle/>
          <a:p>
            <a:fld id="{132FADFE-3B8F-471C-ABF0-DBC7717ECBBC}" type="slidenum">
              <a:rPr lang="es-ES" smtClean="0"/>
              <a:t>71</a:t>
            </a:fld>
            <a:endParaRPr lang="es-ES"/>
          </a:p>
        </p:txBody>
      </p:sp>
      <p:sp>
        <p:nvSpPr>
          <p:cNvPr id="6" name="Marcador de pie de página 3"/>
          <p:cNvSpPr txBox="1">
            <a:spLocks/>
          </p:cNvSpPr>
          <p:nvPr/>
        </p:nvSpPr>
        <p:spPr>
          <a:xfrm>
            <a:off x="838200" y="6336284"/>
            <a:ext cx="4114800" cy="365125"/>
          </a:xfrm>
          <a:prstGeom prst="rect">
            <a:avLst/>
          </a:prstGeom>
        </p:spPr>
        <p:txBody>
          <a:bodyPr vert="horz" lIns="91440" tIns="45720" rIns="91440" bIns="45720" rtlCol="0" anchor="ctr"/>
          <a:lstStyle>
            <a:defPPr>
              <a:defRPr lang="es-E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s-ES" smtClean="0"/>
              <a:t>Intelligent Infrastructure Design for IoT - MiOT UCM</a:t>
            </a:r>
          </a:p>
          <a:p>
            <a:pPr algn="l"/>
            <a:r>
              <a:rPr lang="es-ES" smtClean="0"/>
              <a:t>Antonio Navarro </a:t>
            </a:r>
            <a:endParaRPr lang="es-ES" dirty="0"/>
          </a:p>
        </p:txBody>
      </p:sp>
    </p:spTree>
    <p:extLst>
      <p:ext uri="{BB962C8B-B14F-4D97-AF65-F5344CB8AC3E}">
        <p14:creationId xmlns:p14="http://schemas.microsoft.com/office/powerpoint/2010/main" val="4213731651"/>
      </p:ext>
    </p:extLst>
  </p:cSld>
  <p:clrMapOvr>
    <a:masterClrMapping/>
  </p:clrMapOvr>
  <p:timing>
    <p:tnLst>
      <p:par>
        <p:cTn id="1" dur="indefinite" restart="never" nodeType="tmRoot"/>
      </p:par>
    </p:tnLst>
  </p:timing>
</p:sld>
</file>

<file path=ppt/slides/slide7261.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a:t>SOAP web services </a:t>
            </a:r>
            <a:endParaRPr lang="es-ES" dirty="0"/>
          </a:p>
        </p:txBody>
      </p:sp>
      <p:sp>
        <p:nvSpPr>
          <p:cNvPr id="3" name="2 Marcador de contenido"/>
          <p:cNvSpPr>
            <a:spLocks noGrp="1"/>
          </p:cNvSpPr>
          <p:nvPr>
            <p:ph idx="1"/>
          </p:nvPr>
        </p:nvSpPr>
        <p:spPr>
          <a:xfrm>
            <a:off x="983432" y="1600201"/>
            <a:ext cx="10598968" cy="4525963"/>
          </a:xfrm>
        </p:spPr>
        <p:txBody>
          <a:bodyPr>
            <a:normAutofit/>
          </a:bodyPr>
          <a:lstStyle/>
          <a:p>
            <a:pPr marL="0" indent="0">
              <a:buNone/>
            </a:pPr>
            <a:r>
              <a:rPr lang="es-ES" sz="2000" b="1" i="1" dirty="0" err="1">
                <a:latin typeface="Courier New" pitchFamily="49" charset="0"/>
                <a:cs typeface="Courier New" pitchFamily="49" charset="0"/>
              </a:rPr>
              <a:t> </a:t>
            </a:r>
            <a:r>
              <a:rPr lang="es-ES" sz="2000" b="1" dirty="0">
                <a:latin typeface="Courier New" pitchFamily="49" charset="0"/>
                <a:cs typeface="Courier New" pitchFamily="49" charset="0"/>
              </a:rPr>
              <a:t>&lt; </a:t>
            </a:r>
            <a:r>
              <a:rPr lang="es-ES" sz="2000" b="1" dirty="0" err="1">
                <a:latin typeface="Courier New" pitchFamily="49" charset="0"/>
                <a:cs typeface="Courier New" pitchFamily="49" charset="0"/>
              </a:rPr>
              <a:t>wsdl:service </a:t>
            </a:r>
            <a:r>
              <a:rPr lang="es-ES" sz="2000" b="1" dirty="0" err="1">
                <a:latin typeface="Courier New" pitchFamily="49" charset="0"/>
                <a:cs typeface="Courier New" pitchFamily="49" charset="0"/>
              </a:rPr>
              <a:t>name=</a:t>
            </a:r>
            <a:r>
              <a:rPr lang="es-ES" sz="2000" b="1" i="1" dirty="0">
                <a:latin typeface="Courier New" pitchFamily="49" charset="0"/>
                <a:cs typeface="Courier New" pitchFamily="49" charset="0"/>
              </a:rPr>
              <a:t>"</a:t>
            </a:r>
            <a:r>
              <a:rPr lang="es-ES" sz="2000" b="1" i="1" dirty="0" err="1">
                <a:latin typeface="Courier New" pitchFamily="49" charset="0"/>
                <a:cs typeface="Courier New" pitchFamily="49" charset="0"/>
              </a:rPr>
              <a:t>SumAddImplementationService</a:t>
            </a:r>
            <a:r>
              <a:rPr lang="es-ES" sz="2000" b="1" i="1" dirty="0">
                <a:latin typeface="Courier New" pitchFamily="49" charset="0"/>
                <a:cs typeface="Courier New" pitchFamily="49" charset="0"/>
              </a:rPr>
              <a:t>"&gt;</a:t>
            </a:r>
          </a:p>
          <a:p>
            <a:pPr marL="0" indent="0">
              <a:buNone/>
            </a:pPr>
            <a:r>
              <a:rPr lang="es-ES" sz="2000" i="1" dirty="0" err="1">
                <a:latin typeface="Courier New" pitchFamily="49" charset="0"/>
                <a:cs typeface="Courier New" pitchFamily="49" charset="0"/>
              </a:rPr>
              <a:t>    </a:t>
            </a:r>
            <a:r>
              <a:rPr lang="es-ES" sz="2000" dirty="0">
                <a:latin typeface="Courier New" pitchFamily="49" charset="0"/>
                <a:cs typeface="Courier New" pitchFamily="49" charset="0"/>
              </a:rPr>
              <a:t>    &lt; </a:t>
            </a:r>
            <a:r>
              <a:rPr lang="es-ES" sz="2000" dirty="0" err="1">
                <a:latin typeface="Courier New" pitchFamily="49" charset="0"/>
                <a:cs typeface="Courier New" pitchFamily="49" charset="0"/>
              </a:rPr>
              <a:t>wsdl:port </a:t>
            </a:r>
            <a:r>
              <a:rPr lang="es-ES" sz="2000" dirty="0" err="1">
                <a:latin typeface="Courier New" pitchFamily="49" charset="0"/>
                <a:cs typeface="Courier New" pitchFamily="49" charset="0"/>
              </a:rPr>
              <a:t>name=</a:t>
            </a:r>
            <a:r>
              <a:rPr lang="es-ES" sz="2000" i="1" dirty="0">
                <a:latin typeface="Courier New" pitchFamily="49" charset="0"/>
                <a:cs typeface="Courier New" pitchFamily="49" charset="0"/>
              </a:rPr>
              <a:t>"</a:t>
            </a:r>
            <a:r>
              <a:rPr lang="es-ES" sz="2000" i="1" dirty="0" err="1">
                <a:latin typeface="Courier New" pitchFamily="49" charset="0"/>
                <a:cs typeface="Courier New" pitchFamily="49" charset="0"/>
              </a:rPr>
              <a:t>SumaImplementacionPort</a:t>
            </a:r>
            <a:r>
              <a:rPr lang="es-ES" sz="2000" i="1" dirty="0">
                <a:latin typeface="Courier New" pitchFamily="49" charset="0"/>
                <a:cs typeface="Courier New" pitchFamily="49" charset="0"/>
              </a:rPr>
              <a:t>" </a:t>
            </a:r>
            <a:r>
              <a:rPr lang="es-ES" sz="2000" i="1" dirty="0" err="1">
                <a:latin typeface="Courier New" pitchFamily="49" charset="0"/>
                <a:cs typeface="Courier New" pitchFamily="49" charset="0"/>
              </a:rPr>
              <a:t>binding=</a:t>
            </a:r>
            <a:r>
              <a:rPr lang="es-ES" sz="2000" i="1" dirty="0">
                <a:latin typeface="Courier New" pitchFamily="49" charset="0"/>
                <a:cs typeface="Courier New" pitchFamily="49" charset="0"/>
              </a:rPr>
              <a:t>"</a:t>
            </a:r>
            <a:r>
              <a:rPr lang="es-ES" sz="2000" i="1" dirty="0" err="1">
                <a:latin typeface="Courier New" pitchFamily="49" charset="0"/>
                <a:cs typeface="Courier New" pitchFamily="49" charset="0"/>
              </a:rPr>
              <a:t>tns:SumaImplementacionServiceSoapBinding</a:t>
            </a:r>
            <a:r>
              <a:rPr lang="es-ES" sz="2000" i="1" dirty="0">
                <a:latin typeface="Courier New" pitchFamily="49" charset="0"/>
                <a:cs typeface="Courier New" pitchFamily="49" charset="0"/>
              </a:rPr>
              <a:t>"&gt;</a:t>
            </a:r>
          </a:p>
          <a:p>
            <a:pPr marL="0" indent="0">
              <a:buNone/>
            </a:pPr>
            <a:r>
              <a:rPr lang="es-ES" sz="2000" i="1" dirty="0">
                <a:latin typeface="Courier New" pitchFamily="49" charset="0"/>
                <a:cs typeface="Courier New" pitchFamily="49" charset="0"/>
              </a:rPr>
              <a:t>      </a:t>
            </a:r>
            <a:r>
              <a:rPr lang="es-ES" sz="2000" dirty="0">
                <a:latin typeface="Courier New" pitchFamily="49" charset="0"/>
                <a:cs typeface="Courier New" pitchFamily="49" charset="0"/>
              </a:rPr>
              <a:t>      &lt; </a:t>
            </a:r>
            <a:r>
              <a:rPr lang="es-ES" sz="2000" dirty="0" err="1">
                <a:latin typeface="Courier New" pitchFamily="49" charset="0"/>
                <a:cs typeface="Courier New" pitchFamily="49" charset="0"/>
              </a:rPr>
              <a:t>soap:address </a:t>
            </a:r>
            <a:r>
              <a:rPr lang="es-ES" sz="2000" dirty="0" err="1">
                <a:latin typeface="Courier New" pitchFamily="49" charset="0"/>
                <a:cs typeface="Courier New" pitchFamily="49" charset="0"/>
              </a:rPr>
              <a:t>location=</a:t>
            </a:r>
            <a:r>
              <a:rPr lang="es-ES" sz="2000" i="1" dirty="0" err="1">
                <a:latin typeface="Courier New" pitchFamily="49" charset="0"/>
                <a:cs typeface="Courier New" pitchFamily="49" charset="0"/>
              </a:rPr>
              <a:t>"</a:t>
            </a:r>
            <a:r>
              <a:rPr lang="es-ES" sz="2000" i="1" dirty="0">
                <a:latin typeface="Courier New" pitchFamily="49" charset="0"/>
                <a:cs typeface="Courier New" pitchFamily="49" charset="0"/>
              </a:rPr>
              <a:t>http://localhost:55555/servicioSuma/services/SumaImplementacionPort"/&gt;</a:t>
            </a:r>
          </a:p>
          <a:p>
            <a:pPr marL="0" indent="0">
              <a:buNone/>
            </a:pPr>
            <a:r>
              <a:rPr lang="es-ES" sz="2000" dirty="0">
                <a:latin typeface="Courier New" pitchFamily="49" charset="0"/>
                <a:cs typeface="Courier New" pitchFamily="49" charset="0"/>
              </a:rPr>
              <a:t>    &lt;/wsdl</a:t>
            </a:r>
            <a:r>
              <a:rPr lang="es-ES" sz="2000" dirty="0" err="1">
                <a:latin typeface="Courier New" pitchFamily="49" charset="0"/>
                <a:cs typeface="Courier New" pitchFamily="49" charset="0"/>
              </a:rPr>
              <a:t>:port&gt;</a:t>
            </a:r>
          </a:p>
          <a:p>
            <a:pPr marL="0" indent="0">
              <a:buNone/>
            </a:pPr>
            <a:r>
              <a:rPr lang="es-ES" sz="2000" b="1" dirty="0" err="1">
                <a:latin typeface="Courier New" pitchFamily="49" charset="0"/>
                <a:cs typeface="Courier New" pitchFamily="49" charset="0"/>
              </a:rPr>
              <a:t>  </a:t>
            </a:r>
            <a:r>
              <a:rPr lang="es-ES" sz="2000" b="1" dirty="0">
                <a:latin typeface="Courier New" pitchFamily="49" charset="0"/>
                <a:cs typeface="Courier New" pitchFamily="49" charset="0"/>
              </a:rPr>
              <a:t>  &lt;/wsdl</a:t>
            </a:r>
            <a:r>
              <a:rPr lang="es-ES" sz="2000" b="1" dirty="0" err="1">
                <a:latin typeface="Courier New" pitchFamily="49" charset="0"/>
                <a:cs typeface="Courier New" pitchFamily="49" charset="0"/>
              </a:rPr>
              <a:t>:service&gt;</a:t>
            </a:r>
          </a:p>
          <a:p>
            <a:pPr marL="0" indent="0">
              <a:buNone/>
            </a:pPr>
            <a:r>
              <a:rPr lang="es-ES" sz="2000" dirty="0">
                <a:latin typeface="Courier New" pitchFamily="49" charset="0"/>
                <a:cs typeface="Courier New" pitchFamily="49" charset="0"/>
              </a:rPr>
              <a:t>&lt;/wsdl</a:t>
            </a:r>
            <a:r>
              <a:rPr lang="es-ES" sz="2000" dirty="0" err="1">
                <a:latin typeface="Courier New" pitchFamily="49" charset="0"/>
                <a:cs typeface="Courier New" pitchFamily="49" charset="0"/>
              </a:rPr>
              <a:t>:definitions&gt;</a:t>
            </a:r>
          </a:p>
        </p:txBody>
      </p:sp>
      <p:sp>
        <p:nvSpPr>
          <p:cNvPr id="5" name="4 Marcador de número de diapositiva"/>
          <p:cNvSpPr>
            <a:spLocks noGrp="1"/>
          </p:cNvSpPr>
          <p:nvPr>
            <p:ph type="sldNum" sz="quarter" idx="12"/>
          </p:nvPr>
        </p:nvSpPr>
        <p:spPr/>
        <p:txBody>
          <a:bodyPr/>
          <a:lstStyle/>
          <a:p>
            <a:fld id="{132FADFE-3B8F-471C-ABF0-DBC7717ECBBC}" type="slidenum">
              <a:rPr lang="es-ES" smtClean="0"/>
              <a:t>72</a:t>
            </a:fld>
            <a:endParaRPr lang="es-ES"/>
          </a:p>
        </p:txBody>
      </p:sp>
      <p:sp>
        <p:nvSpPr>
          <p:cNvPr id="6" name="Marcador de pie de página 3"/>
          <p:cNvSpPr txBox="1">
            <a:spLocks/>
          </p:cNvSpPr>
          <p:nvPr/>
        </p:nvSpPr>
        <p:spPr>
          <a:xfrm>
            <a:off x="838200" y="6336284"/>
            <a:ext cx="4114800" cy="365125"/>
          </a:xfrm>
          <a:prstGeom prst="rect">
            <a:avLst/>
          </a:prstGeom>
        </p:spPr>
        <p:txBody>
          <a:bodyPr vert="horz" lIns="91440" tIns="45720" rIns="91440" bIns="45720" rtlCol="0" anchor="ctr"/>
          <a:lstStyle>
            <a:defPPr>
              <a:defRPr lang="es-E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s-ES" smtClean="0"/>
              <a:t>Intelligent Infrastructure Design for IoT - MiOT UCM</a:t>
            </a:r>
          </a:p>
          <a:p>
            <a:pPr algn="l"/>
            <a:r>
              <a:rPr lang="es-ES" smtClean="0"/>
              <a:t>Antonio Navarro </a:t>
            </a:r>
            <a:endParaRPr lang="es-ES" dirty="0"/>
          </a:p>
        </p:txBody>
      </p:sp>
    </p:spTree>
    <p:extLst>
      <p:ext uri="{BB962C8B-B14F-4D97-AF65-F5344CB8AC3E}">
        <p14:creationId xmlns:p14="http://schemas.microsoft.com/office/powerpoint/2010/main" val="2135219019"/>
      </p:ext>
    </p:extLst>
  </p:cSld>
  <p:clrMapOvr>
    <a:masterClrMapping/>
  </p:clrMapOvr>
  <p:timing>
    <p:tnLst>
      <p:par>
        <p:cTn id="1" dur="indefinite" restart="never" nodeType="tmRoot"/>
      </p:par>
    </p:tnLst>
  </p:timing>
</p:sld>
</file>

<file path=ppt/slides/slide728.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smtClean="0"/>
              <a:t>SOA </a:t>
            </a:r>
            <a:endParaRPr lang="es-ES" dirty="0"/>
          </a:p>
        </p:txBody>
      </p:sp>
      <p:sp>
        <p:nvSpPr>
          <p:cNvPr id="3" name="2 Marcador de contenido"/>
          <p:cNvSpPr>
            <a:spLocks noGrp="1"/>
          </p:cNvSpPr>
          <p:nvPr>
            <p:ph idx="1"/>
          </p:nvPr>
        </p:nvSpPr>
        <p:spPr/>
        <p:txBody>
          <a:bodyPr/>
          <a:lstStyle/>
          <a:p>
            <a:r>
              <a:rPr lang="es-ES_tradnl" dirty="0" smtClean="0"/>
              <a:t>Service-oriented architecture (SOA) is an architectural model that attempts to improve the efficiency, agility and productivity of an enterprise by placing services as the primary method through which the </a:t>
            </a:r>
            <a:r>
              <a:rPr lang="es-ES_tradnl" dirty="0" smtClean="0"/>
              <a:t>solution </a:t>
            </a:r>
            <a:r>
              <a:rPr lang="es-ES_tradnl" dirty="0"/>
              <a:t>logic </a:t>
            </a:r>
            <a:r>
              <a:rPr lang="es-ES_tradnl" dirty="0" smtClean="0"/>
              <a:t>is represented.</a:t>
            </a:r>
          </a:p>
          <a:p>
            <a:r>
              <a:rPr lang="es-ES_tradnl" dirty="0"/>
              <a:t>In principle, the architecture itself should be differentiated from the elements of service-oriented computing, but in many contexts it is used interchangeably. </a:t>
            </a:r>
            <a:endParaRPr lang="es-ES" dirty="0"/>
          </a:p>
          <a:p>
            <a:pPr marL="0" indent="0">
              <a:buNone/>
            </a:pPr>
            <a:endParaRPr lang="es-ES" dirty="0"/>
          </a:p>
        </p:txBody>
      </p:sp>
      <p:sp>
        <p:nvSpPr>
          <p:cNvPr id="5" name="4 Marcador de número de diapositiva"/>
          <p:cNvSpPr>
            <a:spLocks noGrp="1"/>
          </p:cNvSpPr>
          <p:nvPr>
            <p:ph type="sldNum" sz="quarter" idx="12"/>
          </p:nvPr>
        </p:nvSpPr>
        <p:spPr/>
        <p:txBody>
          <a:bodyPr/>
          <a:lstStyle/>
          <a:p>
            <a:fld id="{132FADFE-3B8F-471C-ABF0-DBC7717ECBBC}" type="slidenum">
              <a:rPr lang="es-ES" smtClean="0"/>
              <a:t>7</a:t>
            </a:fld>
            <a:endParaRPr lang="es-ES"/>
          </a:p>
        </p:txBody>
      </p:sp>
      <p:sp>
        <p:nvSpPr>
          <p:cNvPr id="6" name="Marcador de pie de página 3"/>
          <p:cNvSpPr txBox="1">
            <a:spLocks/>
          </p:cNvSpPr>
          <p:nvPr/>
        </p:nvSpPr>
        <p:spPr>
          <a:xfrm>
            <a:off x="838200" y="6336284"/>
            <a:ext cx="4114800" cy="365125"/>
          </a:xfrm>
          <a:prstGeom prst="rect">
            <a:avLst/>
          </a:prstGeom>
        </p:spPr>
        <p:txBody>
          <a:bodyPr vert="horz" lIns="91440" tIns="45720" rIns="91440" bIns="45720" rtlCol="0" anchor="ctr"/>
          <a:lstStyle>
            <a:defPPr>
              <a:defRPr lang="es-E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s-ES" smtClean="0"/>
              <a:t>Intelligent Infrastructure Design for IoT - MiOT UCM</a:t>
            </a:r>
          </a:p>
          <a:p>
            <a:pPr algn="l"/>
            <a:r>
              <a:rPr lang="es-ES" smtClean="0"/>
              <a:t>Antonio Navarro </a:t>
            </a:r>
            <a:endParaRPr lang="es-ES" dirty="0"/>
          </a:p>
        </p:txBody>
      </p:sp>
    </p:spTree>
    <p:extLst>
      <p:ext uri="{BB962C8B-B14F-4D97-AF65-F5344CB8AC3E}">
        <p14:creationId xmlns:p14="http://schemas.microsoft.com/office/powerpoint/2010/main" val="4020064563"/>
      </p:ext>
    </p:extLst>
  </p:cSld>
  <p:clrMapOvr>
    <a:masterClrMapping/>
  </p:clrMapOvr>
  <p:timing>
    <p:tnLst>
      <p:par>
        <p:cTn id="1" dur="indefinite" restart="never" nodeType="tmRoot"/>
      </p:par>
    </p:tnLst>
  </p:timing>
</p:sld>
</file>

<file path=ppt/slides/slide7313.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a:t>SOAP web services </a:t>
            </a:r>
            <a:endParaRPr lang="es-ES" dirty="0"/>
          </a:p>
        </p:txBody>
      </p:sp>
      <p:sp>
        <p:nvSpPr>
          <p:cNvPr id="3" name="2 Marcador de contenido"/>
          <p:cNvSpPr>
            <a:spLocks noGrp="1"/>
          </p:cNvSpPr>
          <p:nvPr>
            <p:ph idx="1"/>
          </p:nvPr>
        </p:nvSpPr>
        <p:spPr>
          <a:xfrm>
            <a:off x="911424" y="1600201"/>
            <a:ext cx="10670976" cy="4525963"/>
          </a:xfrm>
        </p:spPr>
        <p:txBody>
          <a:bodyPr>
            <a:normAutofit fontScale="62500" lnSpcReduction="20000"/>
          </a:bodyPr>
          <a:lstStyle/>
          <a:p>
            <a:r>
              <a:rPr lang="es-ES_tradnl" sz="5800" dirty="0"/>
              <a:t>Example </a:t>
            </a:r>
            <a:r>
              <a:rPr lang="es-ES_tradnl" sz="5800" dirty="0"/>
              <a:t>of WSDL interface</a:t>
            </a:r>
          </a:p>
          <a:p>
            <a:pPr marL="0" indent="0">
              <a:buNone/>
            </a:pPr>
            <a:r>
              <a:rPr lang="es-ES" dirty="0">
                <a:latin typeface="Courier New" pitchFamily="49" charset="0"/>
                <a:cs typeface="Courier New" pitchFamily="49" charset="0"/>
              </a:rPr>
              <a:t>&lt;? </a:t>
            </a:r>
            <a:r>
              <a:rPr lang="es-ES" dirty="0" err="1">
                <a:latin typeface="Courier New" pitchFamily="49" charset="0"/>
                <a:cs typeface="Courier New" pitchFamily="49" charset="0"/>
              </a:rPr>
              <a:t>xml </a:t>
            </a:r>
            <a:r>
              <a:rPr lang="es-ES" dirty="0" err="1">
                <a:latin typeface="Courier New" pitchFamily="49" charset="0"/>
                <a:cs typeface="Courier New" pitchFamily="49" charset="0"/>
              </a:rPr>
              <a:t>version=</a:t>
            </a:r>
            <a:r>
              <a:rPr lang="es-ES" i="1" dirty="0">
                <a:latin typeface="Courier New" pitchFamily="49" charset="0"/>
                <a:cs typeface="Courier New" pitchFamily="49" charset="0"/>
              </a:rPr>
              <a:t>"1.0" </a:t>
            </a:r>
            <a:r>
              <a:rPr lang="es-ES" i="1" dirty="0" err="1">
                <a:latin typeface="Courier New" pitchFamily="49" charset="0"/>
                <a:cs typeface="Courier New" pitchFamily="49" charset="0"/>
              </a:rPr>
              <a:t>encoding=</a:t>
            </a:r>
            <a:r>
              <a:rPr lang="es-ES" i="1" dirty="0">
                <a:latin typeface="Courier New" pitchFamily="49" charset="0"/>
                <a:cs typeface="Courier New" pitchFamily="49" charset="0"/>
              </a:rPr>
              <a:t>"UTF-8"?&gt;</a:t>
            </a:r>
          </a:p>
          <a:p>
            <a:pPr marL="0" indent="0">
              <a:buNone/>
            </a:pPr>
            <a:r>
              <a:rPr lang="es-ES" dirty="0">
                <a:latin typeface="Courier New" pitchFamily="49" charset="0"/>
                <a:cs typeface="Courier New" pitchFamily="49" charset="0"/>
              </a:rPr>
              <a:t>&lt; </a:t>
            </a:r>
            <a:r>
              <a:rPr lang="es-ES" dirty="0" err="1">
                <a:latin typeface="Courier New" pitchFamily="49" charset="0"/>
                <a:cs typeface="Courier New" pitchFamily="49" charset="0"/>
              </a:rPr>
              <a:t>wsdl:definitions </a:t>
            </a:r>
            <a:r>
              <a:rPr lang="es-ES" dirty="0" err="1">
                <a:latin typeface="Courier New" pitchFamily="49" charset="0"/>
                <a:cs typeface="Courier New" pitchFamily="49" charset="0"/>
              </a:rPr>
              <a:t>name=</a:t>
            </a:r>
            <a:r>
              <a:rPr lang="es-ES" i="1" dirty="0">
                <a:latin typeface="Courier New" pitchFamily="49" charset="0"/>
                <a:cs typeface="Courier New" pitchFamily="49" charset="0"/>
              </a:rPr>
              <a:t>"</a:t>
            </a:r>
            <a:r>
              <a:rPr lang="es-ES" i="1" dirty="0" err="1">
                <a:latin typeface="Courier New" pitchFamily="49" charset="0"/>
                <a:cs typeface="Courier New" pitchFamily="49" charset="0"/>
              </a:rPr>
              <a:t>CalculoImplementacionService</a:t>
            </a:r>
            <a:r>
              <a:rPr lang="es-ES" i="1" dirty="0">
                <a:latin typeface="Courier New" pitchFamily="49" charset="0"/>
                <a:cs typeface="Courier New" pitchFamily="49" charset="0"/>
              </a:rPr>
              <a:t>" </a:t>
            </a:r>
            <a:r>
              <a:rPr lang="es-ES" i="1" dirty="0" err="1">
                <a:latin typeface="Courier New" pitchFamily="49" charset="0"/>
                <a:cs typeface="Courier New" pitchFamily="49" charset="0"/>
              </a:rPr>
              <a:t>targetNamespace=</a:t>
            </a:r>
            <a:r>
              <a:rPr lang="es-ES" i="1" dirty="0">
                <a:latin typeface="Courier New" pitchFamily="49" charset="0"/>
                <a:cs typeface="Courier New" pitchFamily="49" charset="0"/>
              </a:rPr>
              <a:t>"http://servicioAplicacion.negocio/" </a:t>
            </a:r>
            <a:r>
              <a:rPr lang="es-ES" i="1" dirty="0" err="1">
                <a:latin typeface="Courier New" pitchFamily="49" charset="0"/>
                <a:cs typeface="Courier New" pitchFamily="49" charset="0"/>
              </a:rPr>
              <a:t>xmlns:wsdl=</a:t>
            </a:r>
            <a:r>
              <a:rPr lang="es-ES" i="1" dirty="0">
                <a:latin typeface="Courier New" pitchFamily="49" charset="0"/>
                <a:cs typeface="Courier New" pitchFamily="49" charset="0"/>
              </a:rPr>
              <a:t>"http://schemas.xmlsoap.org/wsdl/" </a:t>
            </a:r>
            <a:r>
              <a:rPr lang="es-ES" i="1" dirty="0" err="1">
                <a:latin typeface="Courier New" pitchFamily="49" charset="0"/>
                <a:cs typeface="Courier New" pitchFamily="49" charset="0"/>
              </a:rPr>
              <a:t>xmlns:tns=</a:t>
            </a:r>
            <a:r>
              <a:rPr lang="es-ES" i="1" dirty="0">
                <a:latin typeface="Courier New" pitchFamily="49" charset="0"/>
                <a:cs typeface="Courier New" pitchFamily="49" charset="0"/>
              </a:rPr>
              <a:t>"http://servicioAplicacion.negocio/" </a:t>
            </a:r>
            <a:r>
              <a:rPr lang="es-ES" i="1" dirty="0" err="1">
                <a:latin typeface="Courier New" pitchFamily="49" charset="0"/>
                <a:cs typeface="Courier New" pitchFamily="49" charset="0"/>
              </a:rPr>
              <a:t>xmlns:xsd=</a:t>
            </a:r>
            <a:r>
              <a:rPr lang="es-ES" i="1" dirty="0">
                <a:latin typeface="Courier New" pitchFamily="49" charset="0"/>
                <a:cs typeface="Courier New" pitchFamily="49" charset="0"/>
              </a:rPr>
              <a:t>"http://www.w3.org/2001/XMLSchema" </a:t>
            </a:r>
            <a:r>
              <a:rPr lang="es-ES" i="1" dirty="0" err="1">
                <a:latin typeface="Courier New" pitchFamily="49" charset="0"/>
                <a:cs typeface="Courier New" pitchFamily="49" charset="0"/>
              </a:rPr>
              <a:t>xmlns:soap=</a:t>
            </a:r>
            <a:r>
              <a:rPr lang="es-ES" i="1" dirty="0">
                <a:latin typeface="Courier New" pitchFamily="49" charset="0"/>
                <a:cs typeface="Courier New" pitchFamily="49" charset="0"/>
              </a:rPr>
              <a:t>"http://schemas.xmlsoap.org/wsdl/soap/"&gt;</a:t>
            </a:r>
          </a:p>
          <a:p>
            <a:pPr marL="0" indent="0">
              <a:buNone/>
            </a:pPr>
            <a:r>
              <a:rPr lang="es-ES" b="1" dirty="0">
                <a:latin typeface="Courier New" pitchFamily="49" charset="0"/>
                <a:cs typeface="Courier New" pitchFamily="49" charset="0"/>
              </a:rPr>
              <a:t> </a:t>
            </a:r>
            <a:endParaRPr lang="es-ES" b="1" dirty="0" smtClean="0">
              <a:latin typeface="Courier New" pitchFamily="49" charset="0"/>
              <a:cs typeface="Courier New" pitchFamily="49" charset="0"/>
            </a:endParaRPr>
          </a:p>
          <a:p>
            <a:pPr marL="0" indent="0">
              <a:buNone/>
            </a:pPr>
            <a:r>
              <a:rPr lang="es-ES" b="1" dirty="0" err="1">
                <a:latin typeface="Courier New" pitchFamily="49" charset="0"/>
                <a:cs typeface="Courier New" pitchFamily="49" charset="0"/>
              </a:rPr>
              <a:t> </a:t>
            </a:r>
            <a:r>
              <a:rPr lang="es-ES" b="1" dirty="0">
                <a:latin typeface="Courier New" pitchFamily="49" charset="0"/>
                <a:cs typeface="Courier New" pitchFamily="49" charset="0"/>
              </a:rPr>
              <a:t>&lt; </a:t>
            </a:r>
            <a:r>
              <a:rPr lang="es-ES" b="1" dirty="0" err="1">
                <a:latin typeface="Courier New" pitchFamily="49" charset="0"/>
                <a:cs typeface="Courier New" pitchFamily="49" charset="0"/>
              </a:rPr>
              <a:t>wsdl:types&gt;</a:t>
            </a:r>
          </a:p>
          <a:p>
            <a:pPr marL="0" indent="0">
              <a:buNone/>
            </a:pPr>
            <a:r>
              <a:rPr lang="es-ES" i="1" dirty="0">
                <a:latin typeface="Courier New" pitchFamily="49" charset="0"/>
                <a:cs typeface="Courier New" pitchFamily="49" charset="0"/>
              </a:rPr>
              <a:t>    </a:t>
            </a:r>
            <a:r>
              <a:rPr lang="es-ES" dirty="0">
                <a:latin typeface="Courier New" pitchFamily="49" charset="0"/>
                <a:cs typeface="Courier New" pitchFamily="49" charset="0"/>
              </a:rPr>
              <a:t>    &lt; </a:t>
            </a:r>
            <a:r>
              <a:rPr lang="es-ES" dirty="0" err="1">
                <a:latin typeface="Courier New" pitchFamily="49" charset="0"/>
                <a:cs typeface="Courier New" pitchFamily="49" charset="0"/>
              </a:rPr>
              <a:t>schema </a:t>
            </a:r>
            <a:r>
              <a:rPr lang="es-ES" dirty="0" err="1">
                <a:latin typeface="Courier New" pitchFamily="49" charset="0"/>
                <a:cs typeface="Courier New" pitchFamily="49" charset="0"/>
              </a:rPr>
              <a:t>xmlns=</a:t>
            </a:r>
            <a:r>
              <a:rPr lang="es-ES" i="1" dirty="0">
                <a:latin typeface="Courier New" pitchFamily="49" charset="0"/>
                <a:cs typeface="Courier New" pitchFamily="49" charset="0"/>
              </a:rPr>
              <a:t>"http://www.w3.org/2001/XMLSchema"&gt;</a:t>
            </a:r>
          </a:p>
          <a:p>
            <a:pPr marL="0" indent="0">
              <a:buNone/>
            </a:pPr>
            <a:r>
              <a:rPr lang="es-ES" i="1" dirty="0">
                <a:latin typeface="Courier New" pitchFamily="49" charset="0"/>
                <a:cs typeface="Courier New" pitchFamily="49" charset="0"/>
              </a:rPr>
              <a:t>    </a:t>
            </a:r>
            <a:r>
              <a:rPr lang="es-ES" dirty="0" smtClean="0">
                <a:latin typeface="Courier New" pitchFamily="49" charset="0"/>
                <a:cs typeface="Courier New" pitchFamily="49" charset="0"/>
              </a:rPr>
              <a:t>    &lt; </a:t>
            </a:r>
            <a:r>
              <a:rPr lang="es-ES" dirty="0" err="1">
                <a:latin typeface="Courier New" pitchFamily="49" charset="0"/>
                <a:cs typeface="Courier New" pitchFamily="49" charset="0"/>
              </a:rPr>
              <a:t>import </a:t>
            </a:r>
            <a:r>
              <a:rPr lang="es-ES" dirty="0" err="1">
                <a:latin typeface="Courier New" pitchFamily="49" charset="0"/>
                <a:cs typeface="Courier New" pitchFamily="49" charset="0"/>
              </a:rPr>
              <a:t>namespace=</a:t>
            </a:r>
            <a:r>
              <a:rPr lang="es-ES" i="1" dirty="0">
                <a:latin typeface="Courier New" pitchFamily="49" charset="0"/>
                <a:cs typeface="Courier New" pitchFamily="49" charset="0"/>
              </a:rPr>
              <a:t>"http://servicioAplicacion.negocio/" </a:t>
            </a:r>
            <a:r>
              <a:rPr lang="es-ES" i="1" dirty="0" err="1">
                <a:latin typeface="Courier New" pitchFamily="49" charset="0"/>
                <a:cs typeface="Courier New" pitchFamily="49" charset="0"/>
              </a:rPr>
              <a:t>schemaLocation=</a:t>
            </a:r>
            <a:r>
              <a:rPr lang="es-ES" i="1" dirty="0">
                <a:latin typeface="Courier New" pitchFamily="49" charset="0"/>
                <a:cs typeface="Courier New" pitchFamily="49" charset="0"/>
              </a:rPr>
              <a:t>"calculo_schema1.xsd"/&gt;</a:t>
            </a:r>
          </a:p>
          <a:p>
            <a:pPr marL="0" indent="0">
              <a:buNone/>
            </a:pPr>
            <a:r>
              <a:rPr lang="es-ES" dirty="0" smtClean="0">
                <a:latin typeface="Courier New" pitchFamily="49" charset="0"/>
                <a:cs typeface="Courier New" pitchFamily="49" charset="0"/>
              </a:rPr>
              <a:t>    &lt;/schema&gt;</a:t>
            </a:r>
          </a:p>
          <a:p>
            <a:pPr marL="0" indent="0">
              <a:buNone/>
            </a:pPr>
            <a:r>
              <a:rPr lang="es-ES" b="1" dirty="0" err="1">
                <a:latin typeface="Courier New" pitchFamily="49" charset="0"/>
                <a:cs typeface="Courier New" pitchFamily="49" charset="0"/>
              </a:rPr>
              <a:t>  </a:t>
            </a:r>
            <a:r>
              <a:rPr lang="es-ES" b="1" dirty="0">
                <a:latin typeface="Courier New" pitchFamily="49" charset="0"/>
                <a:cs typeface="Courier New" pitchFamily="49" charset="0"/>
              </a:rPr>
              <a:t>  &lt;/wsdl</a:t>
            </a:r>
            <a:r>
              <a:rPr lang="es-ES" b="1" dirty="0" err="1">
                <a:latin typeface="Courier New" pitchFamily="49" charset="0"/>
                <a:cs typeface="Courier New" pitchFamily="49" charset="0"/>
              </a:rPr>
              <a:t>:types&gt;</a:t>
            </a:r>
            <a:endParaRPr lang="es-ES" b="1" dirty="0">
              <a:latin typeface="Courier New" pitchFamily="49" charset="0"/>
              <a:cs typeface="Courier New" pitchFamily="49" charset="0"/>
            </a:endParaRPr>
          </a:p>
        </p:txBody>
      </p:sp>
      <p:sp>
        <p:nvSpPr>
          <p:cNvPr id="5" name="4 Marcador de número de diapositiva"/>
          <p:cNvSpPr>
            <a:spLocks noGrp="1"/>
          </p:cNvSpPr>
          <p:nvPr>
            <p:ph type="sldNum" sz="quarter" idx="12"/>
          </p:nvPr>
        </p:nvSpPr>
        <p:spPr/>
        <p:txBody>
          <a:bodyPr/>
          <a:lstStyle/>
          <a:p>
            <a:fld id="{132FADFE-3B8F-471C-ABF0-DBC7717ECBBC}" type="slidenum">
              <a:rPr lang="es-ES" smtClean="0"/>
              <a:t>73</a:t>
            </a:fld>
            <a:endParaRPr lang="es-ES"/>
          </a:p>
        </p:txBody>
      </p:sp>
      <p:sp>
        <p:nvSpPr>
          <p:cNvPr id="6" name="Marcador de pie de página 3"/>
          <p:cNvSpPr txBox="1">
            <a:spLocks/>
          </p:cNvSpPr>
          <p:nvPr/>
        </p:nvSpPr>
        <p:spPr>
          <a:xfrm>
            <a:off x="838200" y="6336284"/>
            <a:ext cx="4114800" cy="365125"/>
          </a:xfrm>
          <a:prstGeom prst="rect">
            <a:avLst/>
          </a:prstGeom>
        </p:spPr>
        <p:txBody>
          <a:bodyPr vert="horz" lIns="91440" tIns="45720" rIns="91440" bIns="45720" rtlCol="0" anchor="ctr"/>
          <a:lstStyle>
            <a:defPPr>
              <a:defRPr lang="es-E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s-ES" smtClean="0"/>
              <a:t>Intelligent Infrastructure Design for IoT - MiOT UCM</a:t>
            </a:r>
          </a:p>
          <a:p>
            <a:pPr algn="l"/>
            <a:r>
              <a:rPr lang="es-ES" smtClean="0"/>
              <a:t>Antonio Navarro </a:t>
            </a:r>
            <a:endParaRPr lang="es-ES" dirty="0"/>
          </a:p>
        </p:txBody>
      </p:sp>
    </p:spTree>
    <p:extLst>
      <p:ext uri="{BB962C8B-B14F-4D97-AF65-F5344CB8AC3E}">
        <p14:creationId xmlns:p14="http://schemas.microsoft.com/office/powerpoint/2010/main" val="3542279921"/>
      </p:ext>
    </p:extLst>
  </p:cSld>
  <p:clrMapOvr>
    <a:masterClrMapping/>
  </p:clrMapOvr>
  <p:timing>
    <p:tnLst>
      <p:par>
        <p:cTn id="1" dur="indefinite" restart="never" nodeType="tmRoot"/>
      </p:par>
    </p:tnLst>
  </p:timing>
</p:sld>
</file>

<file path=ppt/slides/slide7446.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a:t>SOAP web services </a:t>
            </a:r>
            <a:endParaRPr lang="es-ES" dirty="0"/>
          </a:p>
        </p:txBody>
      </p:sp>
      <p:sp>
        <p:nvSpPr>
          <p:cNvPr id="3" name="2 Marcador de contenido"/>
          <p:cNvSpPr>
            <a:spLocks noGrp="1"/>
          </p:cNvSpPr>
          <p:nvPr>
            <p:ph idx="1"/>
          </p:nvPr>
        </p:nvSpPr>
        <p:spPr>
          <a:xfrm>
            <a:off x="911424" y="1600201"/>
            <a:ext cx="9937104" cy="4525963"/>
          </a:xfrm>
        </p:spPr>
        <p:txBody>
          <a:bodyPr>
            <a:normAutofit/>
          </a:bodyPr>
          <a:lstStyle/>
          <a:p>
            <a:pPr marL="0" indent="0">
              <a:buNone/>
            </a:pPr>
            <a:r>
              <a:rPr lang="es-ES" sz="2000" b="1" dirty="0" err="1">
                <a:latin typeface="Courier New" pitchFamily="49" charset="0"/>
                <a:cs typeface="Courier New" pitchFamily="49" charset="0"/>
              </a:rPr>
              <a:t> </a:t>
            </a:r>
            <a:r>
              <a:rPr lang="es-ES" sz="2000" b="1" dirty="0">
                <a:latin typeface="Courier New" pitchFamily="49" charset="0"/>
                <a:cs typeface="Courier New" pitchFamily="49" charset="0"/>
              </a:rPr>
              <a:t>&lt; </a:t>
            </a:r>
            <a:r>
              <a:rPr lang="es-ES" sz="2000" b="1" dirty="0" err="1">
                <a:latin typeface="Courier New" pitchFamily="49" charset="0"/>
                <a:cs typeface="Courier New" pitchFamily="49" charset="0"/>
              </a:rPr>
              <a:t>wsdl:message </a:t>
            </a:r>
            <a:r>
              <a:rPr lang="es-ES" sz="2000" b="1" dirty="0" err="1">
                <a:latin typeface="Courier New" pitchFamily="49" charset="0"/>
                <a:cs typeface="Courier New" pitchFamily="49" charset="0"/>
              </a:rPr>
              <a:t>name=</a:t>
            </a:r>
            <a:r>
              <a:rPr lang="es-ES" sz="2000" b="1" i="1" dirty="0">
                <a:latin typeface="Courier New" pitchFamily="49" charset="0"/>
                <a:cs typeface="Courier New" pitchFamily="49" charset="0"/>
              </a:rPr>
              <a:t>"add"&gt;</a:t>
            </a:r>
          </a:p>
          <a:p>
            <a:pPr marL="0" indent="0">
              <a:buNone/>
            </a:pPr>
            <a:r>
              <a:rPr lang="en-US" sz="2000" i="1" dirty="0">
                <a:latin typeface="Courier New" pitchFamily="49" charset="0"/>
                <a:cs typeface="Courier New" pitchFamily="49" charset="0"/>
              </a:rPr>
              <a:t>    </a:t>
            </a:r>
            <a:r>
              <a:rPr lang="en-US" sz="2000" dirty="0">
                <a:latin typeface="Courier New" pitchFamily="49" charset="0"/>
                <a:cs typeface="Courier New" pitchFamily="49" charset="0"/>
              </a:rPr>
              <a:t>    &lt; </a:t>
            </a:r>
            <a:r>
              <a:rPr lang="en-US" sz="2000" dirty="0" err="1">
                <a:latin typeface="Courier New" pitchFamily="49" charset="0"/>
                <a:cs typeface="Courier New" pitchFamily="49" charset="0"/>
              </a:rPr>
              <a:t>wsdl:part </a:t>
            </a:r>
            <a:r>
              <a:rPr lang="en-US" sz="2000" dirty="0">
                <a:latin typeface="Courier New" pitchFamily="49" charset="0"/>
                <a:cs typeface="Courier New" pitchFamily="49" charset="0"/>
              </a:rPr>
              <a:t>name=</a:t>
            </a:r>
            <a:r>
              <a:rPr lang="en-US" sz="2000" i="1" dirty="0">
                <a:latin typeface="Courier New" pitchFamily="49" charset="0"/>
                <a:cs typeface="Courier New" pitchFamily="49" charset="0"/>
              </a:rPr>
              <a:t>"parameters" element="</a:t>
            </a:r>
            <a:r>
              <a:rPr lang="en-US" sz="2000" i="1" dirty="0" err="1">
                <a:latin typeface="Courier New" pitchFamily="49" charset="0"/>
                <a:cs typeface="Courier New" pitchFamily="49" charset="0"/>
              </a:rPr>
              <a:t>tns:sum</a:t>
            </a:r>
            <a:r>
              <a:rPr lang="en-US" sz="2000" i="1" dirty="0">
                <a:latin typeface="Courier New" pitchFamily="49" charset="0"/>
                <a:cs typeface="Courier New" pitchFamily="49" charset="0"/>
              </a:rPr>
              <a:t>"&gt;</a:t>
            </a:r>
          </a:p>
          <a:p>
            <a:pPr marL="0" indent="0">
              <a:buNone/>
            </a:pPr>
            <a:r>
              <a:rPr lang="es-ES" sz="2000" dirty="0">
                <a:latin typeface="Courier New" pitchFamily="49" charset="0"/>
                <a:cs typeface="Courier New" pitchFamily="49" charset="0"/>
              </a:rPr>
              <a:t>    &lt;/wsdl</a:t>
            </a:r>
            <a:r>
              <a:rPr lang="es-ES" sz="2000" dirty="0" err="1">
                <a:latin typeface="Courier New" pitchFamily="49" charset="0"/>
                <a:cs typeface="Courier New" pitchFamily="49" charset="0"/>
              </a:rPr>
              <a:t>:part&gt;</a:t>
            </a:r>
          </a:p>
          <a:p>
            <a:pPr marL="0" indent="0">
              <a:buNone/>
            </a:pPr>
            <a:r>
              <a:rPr lang="es-ES" sz="2000" b="1" dirty="0" err="1">
                <a:latin typeface="Courier New" pitchFamily="49" charset="0"/>
                <a:cs typeface="Courier New" pitchFamily="49" charset="0"/>
              </a:rPr>
              <a:t>  </a:t>
            </a:r>
            <a:r>
              <a:rPr lang="es-ES" sz="2000" b="1" dirty="0">
                <a:latin typeface="Courier New" pitchFamily="49" charset="0"/>
                <a:cs typeface="Courier New" pitchFamily="49" charset="0"/>
              </a:rPr>
              <a:t>  &lt;/wsdl</a:t>
            </a:r>
            <a:r>
              <a:rPr lang="es-ES" sz="2000" b="1" dirty="0" err="1">
                <a:latin typeface="Courier New" pitchFamily="49" charset="0"/>
                <a:cs typeface="Courier New" pitchFamily="49" charset="0"/>
              </a:rPr>
              <a:t>:message&gt;</a:t>
            </a:r>
          </a:p>
          <a:p>
            <a:pPr marL="0" indent="0">
              <a:buNone/>
            </a:pPr>
            <a:r>
              <a:rPr lang="es-ES" sz="2000" b="1" i="1" dirty="0">
                <a:latin typeface="Courier New" pitchFamily="49" charset="0"/>
                <a:cs typeface="Courier New" pitchFamily="49" charset="0"/>
              </a:rPr>
              <a:t>  </a:t>
            </a:r>
            <a:r>
              <a:rPr lang="es-ES" sz="2000" b="1" dirty="0">
                <a:latin typeface="Courier New" pitchFamily="49" charset="0"/>
                <a:cs typeface="Courier New" pitchFamily="49" charset="0"/>
              </a:rPr>
              <a:t>  &lt; </a:t>
            </a:r>
            <a:r>
              <a:rPr lang="es-ES" sz="2000" b="1" dirty="0" err="1">
                <a:latin typeface="Courier New" pitchFamily="49" charset="0"/>
                <a:cs typeface="Courier New" pitchFamily="49" charset="0"/>
              </a:rPr>
              <a:t>wsdl:message </a:t>
            </a:r>
            <a:r>
              <a:rPr lang="es-ES" sz="2000" b="1" dirty="0" err="1">
                <a:latin typeface="Courier New" pitchFamily="49" charset="0"/>
                <a:cs typeface="Courier New" pitchFamily="49" charset="0"/>
              </a:rPr>
              <a:t>name=</a:t>
            </a:r>
            <a:r>
              <a:rPr lang="es-ES" sz="2000" b="1" i="1" dirty="0">
                <a:latin typeface="Courier New" pitchFamily="49" charset="0"/>
                <a:cs typeface="Courier New" pitchFamily="49" charset="0"/>
              </a:rPr>
              <a:t>"subtract"&gt;</a:t>
            </a:r>
          </a:p>
          <a:p>
            <a:pPr marL="0" indent="0">
              <a:buNone/>
            </a:pPr>
            <a:r>
              <a:rPr lang="es-ES" sz="2000" i="1" dirty="0" err="1">
                <a:latin typeface="Courier New" pitchFamily="49" charset="0"/>
                <a:cs typeface="Courier New" pitchFamily="49" charset="0"/>
              </a:rPr>
              <a:t>    </a:t>
            </a:r>
            <a:r>
              <a:rPr lang="es-ES" sz="2000" dirty="0">
                <a:latin typeface="Courier New" pitchFamily="49" charset="0"/>
                <a:cs typeface="Courier New" pitchFamily="49" charset="0"/>
              </a:rPr>
              <a:t>    &lt; </a:t>
            </a:r>
            <a:r>
              <a:rPr lang="es-ES" sz="2000" dirty="0" err="1">
                <a:latin typeface="Courier New" pitchFamily="49" charset="0"/>
                <a:cs typeface="Courier New" pitchFamily="49" charset="0"/>
              </a:rPr>
              <a:t>wsdl:part </a:t>
            </a:r>
            <a:r>
              <a:rPr lang="es-ES" sz="2000" dirty="0" err="1">
                <a:latin typeface="Courier New" pitchFamily="49" charset="0"/>
                <a:cs typeface="Courier New" pitchFamily="49" charset="0"/>
              </a:rPr>
              <a:t>name=</a:t>
            </a:r>
            <a:r>
              <a:rPr lang="es-ES" sz="2000" i="1" dirty="0">
                <a:latin typeface="Courier New" pitchFamily="49" charset="0"/>
                <a:cs typeface="Courier New" pitchFamily="49" charset="0"/>
              </a:rPr>
              <a:t>"</a:t>
            </a:r>
            <a:r>
              <a:rPr lang="es-ES" sz="2000" i="1" dirty="0" err="1">
                <a:latin typeface="Courier New" pitchFamily="49" charset="0"/>
                <a:cs typeface="Courier New" pitchFamily="49" charset="0"/>
              </a:rPr>
              <a:t>parameters</a:t>
            </a:r>
            <a:r>
              <a:rPr lang="es-ES" sz="2000" i="1" dirty="0">
                <a:latin typeface="Courier New" pitchFamily="49" charset="0"/>
                <a:cs typeface="Courier New" pitchFamily="49" charset="0"/>
              </a:rPr>
              <a:t>" </a:t>
            </a:r>
            <a:r>
              <a:rPr lang="es-ES" sz="2000" i="1" dirty="0" err="1">
                <a:latin typeface="Courier New" pitchFamily="49" charset="0"/>
                <a:cs typeface="Courier New" pitchFamily="49" charset="0"/>
              </a:rPr>
              <a:t>element=</a:t>
            </a:r>
            <a:r>
              <a:rPr lang="es-ES" sz="2000" i="1" dirty="0">
                <a:latin typeface="Courier New" pitchFamily="49" charset="0"/>
                <a:cs typeface="Courier New" pitchFamily="49" charset="0"/>
              </a:rPr>
              <a:t>"</a:t>
            </a:r>
            <a:r>
              <a:rPr lang="es-ES" sz="2000" i="1" dirty="0" err="1">
                <a:latin typeface="Courier New" pitchFamily="49" charset="0"/>
                <a:cs typeface="Courier New" pitchFamily="49" charset="0"/>
              </a:rPr>
              <a:t>tns:subtract</a:t>
            </a:r>
            <a:r>
              <a:rPr lang="es-ES" sz="2000" i="1" dirty="0">
                <a:latin typeface="Courier New" pitchFamily="49" charset="0"/>
                <a:cs typeface="Courier New" pitchFamily="49" charset="0"/>
              </a:rPr>
              <a:t>"&gt;</a:t>
            </a:r>
          </a:p>
          <a:p>
            <a:pPr marL="0" indent="0">
              <a:buNone/>
            </a:pPr>
            <a:r>
              <a:rPr lang="es-ES" sz="2000" dirty="0">
                <a:latin typeface="Courier New" pitchFamily="49" charset="0"/>
                <a:cs typeface="Courier New" pitchFamily="49" charset="0"/>
              </a:rPr>
              <a:t>    &lt;/wsdl</a:t>
            </a:r>
            <a:r>
              <a:rPr lang="es-ES" sz="2000" dirty="0" err="1">
                <a:latin typeface="Courier New" pitchFamily="49" charset="0"/>
                <a:cs typeface="Courier New" pitchFamily="49" charset="0"/>
              </a:rPr>
              <a:t>:part&gt;</a:t>
            </a:r>
          </a:p>
          <a:p>
            <a:pPr marL="0" indent="0">
              <a:buNone/>
            </a:pPr>
            <a:r>
              <a:rPr lang="es-ES" sz="2000" b="1" dirty="0" err="1">
                <a:latin typeface="Courier New" pitchFamily="49" charset="0"/>
                <a:cs typeface="Courier New" pitchFamily="49" charset="0"/>
              </a:rPr>
              <a:t>  </a:t>
            </a:r>
            <a:r>
              <a:rPr lang="es-ES" sz="2000" b="1" dirty="0">
                <a:latin typeface="Courier New" pitchFamily="49" charset="0"/>
                <a:cs typeface="Courier New" pitchFamily="49" charset="0"/>
              </a:rPr>
              <a:t>  &lt;/wsdl</a:t>
            </a:r>
            <a:r>
              <a:rPr lang="es-ES" sz="2000" b="1" dirty="0" err="1">
                <a:latin typeface="Courier New" pitchFamily="49" charset="0"/>
                <a:cs typeface="Courier New" pitchFamily="49" charset="0"/>
              </a:rPr>
              <a:t>:message&gt;</a:t>
            </a:r>
          </a:p>
        </p:txBody>
      </p:sp>
      <p:sp>
        <p:nvSpPr>
          <p:cNvPr id="5" name="4 Marcador de número de diapositiva"/>
          <p:cNvSpPr>
            <a:spLocks noGrp="1"/>
          </p:cNvSpPr>
          <p:nvPr>
            <p:ph type="sldNum" sz="quarter" idx="12"/>
          </p:nvPr>
        </p:nvSpPr>
        <p:spPr/>
        <p:txBody>
          <a:bodyPr/>
          <a:lstStyle/>
          <a:p>
            <a:fld id="{132FADFE-3B8F-471C-ABF0-DBC7717ECBBC}" type="slidenum">
              <a:rPr lang="es-ES" smtClean="0"/>
              <a:t>74</a:t>
            </a:fld>
            <a:endParaRPr lang="es-ES"/>
          </a:p>
        </p:txBody>
      </p:sp>
      <p:sp>
        <p:nvSpPr>
          <p:cNvPr id="6" name="Marcador de pie de página 3"/>
          <p:cNvSpPr txBox="1">
            <a:spLocks/>
          </p:cNvSpPr>
          <p:nvPr/>
        </p:nvSpPr>
        <p:spPr>
          <a:xfrm>
            <a:off x="838200" y="6336284"/>
            <a:ext cx="4114800" cy="365125"/>
          </a:xfrm>
          <a:prstGeom prst="rect">
            <a:avLst/>
          </a:prstGeom>
        </p:spPr>
        <p:txBody>
          <a:bodyPr vert="horz" lIns="91440" tIns="45720" rIns="91440" bIns="45720" rtlCol="0" anchor="ctr"/>
          <a:lstStyle>
            <a:defPPr>
              <a:defRPr lang="es-E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s-ES" smtClean="0"/>
              <a:t>Intelligent Infrastructure Design for IoT - MiOT UCM</a:t>
            </a:r>
          </a:p>
          <a:p>
            <a:pPr algn="l"/>
            <a:r>
              <a:rPr lang="es-ES" smtClean="0"/>
              <a:t>Antonio Navarro </a:t>
            </a:r>
            <a:endParaRPr lang="es-ES" dirty="0"/>
          </a:p>
        </p:txBody>
      </p:sp>
    </p:spTree>
    <p:extLst>
      <p:ext uri="{BB962C8B-B14F-4D97-AF65-F5344CB8AC3E}">
        <p14:creationId xmlns:p14="http://schemas.microsoft.com/office/powerpoint/2010/main" val="2425242619"/>
      </p:ext>
    </p:extLst>
  </p:cSld>
  <p:clrMapOvr>
    <a:masterClrMapping/>
  </p:clrMapOvr>
  <p:timing>
    <p:tnLst>
      <p:par>
        <p:cTn id="1" dur="indefinite" restart="never" nodeType="tmRoot"/>
      </p:par>
    </p:tnLst>
  </p:timing>
</p:sld>
</file>

<file path=ppt/slides/slide7572.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a:t>SOAP web services </a:t>
            </a:r>
            <a:endParaRPr lang="es-ES" dirty="0"/>
          </a:p>
        </p:txBody>
      </p:sp>
      <p:sp>
        <p:nvSpPr>
          <p:cNvPr id="3" name="2 Marcador de contenido"/>
          <p:cNvSpPr>
            <a:spLocks noGrp="1"/>
          </p:cNvSpPr>
          <p:nvPr>
            <p:ph idx="1"/>
          </p:nvPr>
        </p:nvSpPr>
        <p:spPr>
          <a:xfrm>
            <a:off x="911424" y="1600201"/>
            <a:ext cx="10513168" cy="4525963"/>
          </a:xfrm>
        </p:spPr>
        <p:txBody>
          <a:bodyPr>
            <a:normAutofit/>
          </a:bodyPr>
          <a:lstStyle/>
          <a:p>
            <a:pPr marL="0" indent="0">
              <a:buNone/>
            </a:pPr>
            <a:r>
              <a:rPr lang="es-ES" sz="2000" b="1" dirty="0" err="1">
                <a:latin typeface="Courier New" pitchFamily="49" charset="0"/>
                <a:cs typeface="Courier New" pitchFamily="49" charset="0"/>
              </a:rPr>
              <a:t> </a:t>
            </a:r>
            <a:r>
              <a:rPr lang="es-ES" sz="2000" b="1" dirty="0">
                <a:latin typeface="Courier New" pitchFamily="49" charset="0"/>
                <a:cs typeface="Courier New" pitchFamily="49" charset="0"/>
              </a:rPr>
              <a:t>&lt; </a:t>
            </a:r>
            <a:r>
              <a:rPr lang="es-ES" sz="2000" b="1" dirty="0" err="1">
                <a:latin typeface="Courier New" pitchFamily="49" charset="0"/>
                <a:cs typeface="Courier New" pitchFamily="49" charset="0"/>
              </a:rPr>
              <a:t>wsdl:message </a:t>
            </a:r>
            <a:r>
              <a:rPr lang="es-ES" sz="2000" b="1" dirty="0" err="1">
                <a:latin typeface="Courier New" pitchFamily="49" charset="0"/>
                <a:cs typeface="Courier New" pitchFamily="49" charset="0"/>
              </a:rPr>
              <a:t>name=</a:t>
            </a:r>
            <a:r>
              <a:rPr lang="es-ES" sz="2000" b="1" i="1" dirty="0">
                <a:latin typeface="Courier New" pitchFamily="49" charset="0"/>
                <a:cs typeface="Courier New" pitchFamily="49" charset="0"/>
              </a:rPr>
              <a:t>"</a:t>
            </a:r>
            <a:r>
              <a:rPr lang="es-ES" sz="2000" b="1" i="1" dirty="0" err="1">
                <a:latin typeface="Courier New" pitchFamily="49" charset="0"/>
                <a:cs typeface="Courier New" pitchFamily="49" charset="0"/>
              </a:rPr>
              <a:t>addResponse</a:t>
            </a:r>
            <a:r>
              <a:rPr lang="es-ES" sz="2000" b="1" i="1" dirty="0">
                <a:latin typeface="Courier New" pitchFamily="49" charset="0"/>
                <a:cs typeface="Courier New" pitchFamily="49" charset="0"/>
              </a:rPr>
              <a:t>"&gt;</a:t>
            </a:r>
          </a:p>
          <a:p>
            <a:pPr marL="0" indent="0">
              <a:buNone/>
            </a:pPr>
            <a:r>
              <a:rPr lang="en-US" sz="2000" i="1" dirty="0">
                <a:latin typeface="Courier New" pitchFamily="49" charset="0"/>
                <a:cs typeface="Courier New" pitchFamily="49" charset="0"/>
              </a:rPr>
              <a:t>    </a:t>
            </a:r>
            <a:r>
              <a:rPr lang="en-US" sz="2000" dirty="0">
                <a:latin typeface="Courier New" pitchFamily="49" charset="0"/>
                <a:cs typeface="Courier New" pitchFamily="49" charset="0"/>
              </a:rPr>
              <a:t>    &lt; </a:t>
            </a:r>
            <a:r>
              <a:rPr lang="en-US" sz="2000" dirty="0" err="1">
                <a:latin typeface="Courier New" pitchFamily="49" charset="0"/>
                <a:cs typeface="Courier New" pitchFamily="49" charset="0"/>
              </a:rPr>
              <a:t>wsdl:part </a:t>
            </a:r>
            <a:r>
              <a:rPr lang="en-US" sz="2000" dirty="0">
                <a:latin typeface="Courier New" pitchFamily="49" charset="0"/>
                <a:cs typeface="Courier New" pitchFamily="49" charset="0"/>
              </a:rPr>
              <a:t>name=</a:t>
            </a:r>
            <a:r>
              <a:rPr lang="en-US" sz="2000" i="1" dirty="0">
                <a:latin typeface="Courier New" pitchFamily="49" charset="0"/>
                <a:cs typeface="Courier New" pitchFamily="49" charset="0"/>
              </a:rPr>
              <a:t>"parameters" element="</a:t>
            </a:r>
            <a:r>
              <a:rPr lang="en-US" sz="2000" i="1" dirty="0" err="1">
                <a:latin typeface="Courier New" pitchFamily="49" charset="0"/>
                <a:cs typeface="Courier New" pitchFamily="49" charset="0"/>
              </a:rPr>
              <a:t>tns:sumResponse</a:t>
            </a:r>
            <a:r>
              <a:rPr lang="en-US" sz="2000" i="1" dirty="0">
                <a:latin typeface="Courier New" pitchFamily="49" charset="0"/>
                <a:cs typeface="Courier New" pitchFamily="49" charset="0"/>
              </a:rPr>
              <a:t>"&gt;</a:t>
            </a:r>
          </a:p>
          <a:p>
            <a:pPr marL="0" indent="0">
              <a:buNone/>
            </a:pPr>
            <a:r>
              <a:rPr lang="es-ES" sz="2000" dirty="0">
                <a:latin typeface="Courier New" pitchFamily="49" charset="0"/>
                <a:cs typeface="Courier New" pitchFamily="49" charset="0"/>
              </a:rPr>
              <a:t>    &lt;/wsdl</a:t>
            </a:r>
            <a:r>
              <a:rPr lang="es-ES" sz="2000" dirty="0" err="1">
                <a:latin typeface="Courier New" pitchFamily="49" charset="0"/>
                <a:cs typeface="Courier New" pitchFamily="49" charset="0"/>
              </a:rPr>
              <a:t>:part&gt;</a:t>
            </a:r>
          </a:p>
          <a:p>
            <a:pPr marL="0" indent="0">
              <a:buNone/>
            </a:pPr>
            <a:r>
              <a:rPr lang="es-ES" sz="2000" b="1" dirty="0" err="1">
                <a:latin typeface="Courier New" pitchFamily="49" charset="0"/>
                <a:cs typeface="Courier New" pitchFamily="49" charset="0"/>
              </a:rPr>
              <a:t>  </a:t>
            </a:r>
            <a:r>
              <a:rPr lang="es-ES" sz="2000" b="1" dirty="0">
                <a:latin typeface="Courier New" pitchFamily="49" charset="0"/>
                <a:cs typeface="Courier New" pitchFamily="49" charset="0"/>
              </a:rPr>
              <a:t>  &lt;/wsdl</a:t>
            </a:r>
            <a:r>
              <a:rPr lang="es-ES" sz="2000" b="1" dirty="0" err="1">
                <a:latin typeface="Courier New" pitchFamily="49" charset="0"/>
                <a:cs typeface="Courier New" pitchFamily="49" charset="0"/>
              </a:rPr>
              <a:t>:message&gt;</a:t>
            </a:r>
          </a:p>
          <a:p>
            <a:pPr marL="0" indent="0">
              <a:buNone/>
            </a:pPr>
            <a:r>
              <a:rPr lang="es-ES" sz="2000" b="1" i="1" dirty="0" err="1">
                <a:latin typeface="Courier New" pitchFamily="49" charset="0"/>
                <a:cs typeface="Courier New" pitchFamily="49" charset="0"/>
              </a:rPr>
              <a:t>  </a:t>
            </a:r>
            <a:r>
              <a:rPr lang="es-ES" sz="2000" b="1" dirty="0">
                <a:latin typeface="Courier New" pitchFamily="49" charset="0"/>
                <a:cs typeface="Courier New" pitchFamily="49" charset="0"/>
              </a:rPr>
              <a:t>  &lt; </a:t>
            </a:r>
            <a:r>
              <a:rPr lang="es-ES" sz="2000" b="1" dirty="0" err="1">
                <a:latin typeface="Courier New" pitchFamily="49" charset="0"/>
                <a:cs typeface="Courier New" pitchFamily="49" charset="0"/>
              </a:rPr>
              <a:t>wsdl:message </a:t>
            </a:r>
            <a:r>
              <a:rPr lang="es-ES" sz="2000" b="1" dirty="0" err="1">
                <a:latin typeface="Courier New" pitchFamily="49" charset="0"/>
                <a:cs typeface="Courier New" pitchFamily="49" charset="0"/>
              </a:rPr>
              <a:t>name=</a:t>
            </a:r>
            <a:r>
              <a:rPr lang="es-ES" sz="2000" b="1" i="1" dirty="0">
                <a:latin typeface="Courier New" pitchFamily="49" charset="0"/>
                <a:cs typeface="Courier New" pitchFamily="49" charset="0"/>
              </a:rPr>
              <a:t>"</a:t>
            </a:r>
            <a:r>
              <a:rPr lang="es-ES" sz="2000" b="1" i="1" dirty="0" err="1">
                <a:latin typeface="Courier New" pitchFamily="49" charset="0"/>
                <a:cs typeface="Courier New" pitchFamily="49" charset="0"/>
              </a:rPr>
              <a:t>subtarResponse</a:t>
            </a:r>
            <a:r>
              <a:rPr lang="es-ES" sz="2000" b="1" i="1" dirty="0">
                <a:latin typeface="Courier New" pitchFamily="49" charset="0"/>
                <a:cs typeface="Courier New" pitchFamily="49" charset="0"/>
              </a:rPr>
              <a:t>"&gt;</a:t>
            </a:r>
          </a:p>
          <a:p>
            <a:pPr marL="0" indent="0">
              <a:buNone/>
            </a:pPr>
            <a:r>
              <a:rPr lang="es-ES" sz="2000" i="1" dirty="0" err="1">
                <a:latin typeface="Courier New" pitchFamily="49" charset="0"/>
                <a:cs typeface="Courier New" pitchFamily="49" charset="0"/>
              </a:rPr>
              <a:t>    </a:t>
            </a:r>
            <a:r>
              <a:rPr lang="es-ES" sz="2000" dirty="0">
                <a:latin typeface="Courier New" pitchFamily="49" charset="0"/>
                <a:cs typeface="Courier New" pitchFamily="49" charset="0"/>
              </a:rPr>
              <a:t>    &lt; </a:t>
            </a:r>
            <a:r>
              <a:rPr lang="es-ES" sz="2000" dirty="0" err="1">
                <a:latin typeface="Courier New" pitchFamily="49" charset="0"/>
                <a:cs typeface="Courier New" pitchFamily="49" charset="0"/>
              </a:rPr>
              <a:t>wsdl:part </a:t>
            </a:r>
            <a:r>
              <a:rPr lang="es-ES" sz="2000" dirty="0" err="1">
                <a:latin typeface="Courier New" pitchFamily="49" charset="0"/>
                <a:cs typeface="Courier New" pitchFamily="49" charset="0"/>
              </a:rPr>
              <a:t>name=</a:t>
            </a:r>
            <a:r>
              <a:rPr lang="es-ES" sz="2000" i="1" dirty="0">
                <a:latin typeface="Courier New" pitchFamily="49" charset="0"/>
                <a:cs typeface="Courier New" pitchFamily="49" charset="0"/>
              </a:rPr>
              <a:t>"</a:t>
            </a:r>
            <a:r>
              <a:rPr lang="es-ES" sz="2000" i="1" dirty="0" err="1">
                <a:latin typeface="Courier New" pitchFamily="49" charset="0"/>
                <a:cs typeface="Courier New" pitchFamily="49" charset="0"/>
              </a:rPr>
              <a:t>parameters</a:t>
            </a:r>
            <a:r>
              <a:rPr lang="es-ES" sz="2000" i="1" dirty="0">
                <a:latin typeface="Courier New" pitchFamily="49" charset="0"/>
                <a:cs typeface="Courier New" pitchFamily="49" charset="0"/>
              </a:rPr>
              <a:t>" </a:t>
            </a:r>
            <a:r>
              <a:rPr lang="es-ES" sz="2000" i="1" dirty="0" err="1">
                <a:latin typeface="Courier New" pitchFamily="49" charset="0"/>
                <a:cs typeface="Courier New" pitchFamily="49" charset="0"/>
              </a:rPr>
              <a:t>element=</a:t>
            </a:r>
            <a:r>
              <a:rPr lang="es-ES" sz="2000" i="1" dirty="0">
                <a:latin typeface="Courier New" pitchFamily="49" charset="0"/>
                <a:cs typeface="Courier New" pitchFamily="49" charset="0"/>
              </a:rPr>
              <a:t>"</a:t>
            </a:r>
            <a:r>
              <a:rPr lang="es-ES" sz="2000" i="1" dirty="0" err="1">
                <a:latin typeface="Courier New" pitchFamily="49" charset="0"/>
                <a:cs typeface="Courier New" pitchFamily="49" charset="0"/>
              </a:rPr>
              <a:t>tns:subtarResponse</a:t>
            </a:r>
            <a:r>
              <a:rPr lang="es-ES" sz="2000" i="1" dirty="0">
                <a:latin typeface="Courier New" pitchFamily="49" charset="0"/>
                <a:cs typeface="Courier New" pitchFamily="49" charset="0"/>
              </a:rPr>
              <a:t>"&gt;</a:t>
            </a:r>
          </a:p>
          <a:p>
            <a:pPr marL="0" indent="0">
              <a:buNone/>
            </a:pPr>
            <a:r>
              <a:rPr lang="es-ES" sz="2000" dirty="0">
                <a:latin typeface="Courier New" pitchFamily="49" charset="0"/>
                <a:cs typeface="Courier New" pitchFamily="49" charset="0"/>
              </a:rPr>
              <a:t>    &lt;/wsdl</a:t>
            </a:r>
            <a:r>
              <a:rPr lang="es-ES" sz="2000" dirty="0" err="1">
                <a:latin typeface="Courier New" pitchFamily="49" charset="0"/>
                <a:cs typeface="Courier New" pitchFamily="49" charset="0"/>
              </a:rPr>
              <a:t>:part&gt;</a:t>
            </a:r>
          </a:p>
          <a:p>
            <a:pPr marL="0" indent="0">
              <a:buNone/>
            </a:pPr>
            <a:r>
              <a:rPr lang="es-ES" sz="2000" b="1" dirty="0" err="1">
                <a:latin typeface="Courier New" pitchFamily="49" charset="0"/>
                <a:cs typeface="Courier New" pitchFamily="49" charset="0"/>
              </a:rPr>
              <a:t> </a:t>
            </a:r>
            <a:r>
              <a:rPr lang="es-ES" sz="2000" b="1" dirty="0">
                <a:latin typeface="Courier New" pitchFamily="49" charset="0"/>
                <a:cs typeface="Courier New" pitchFamily="49" charset="0"/>
              </a:rPr>
              <a:t>&lt;/wsdl</a:t>
            </a:r>
            <a:r>
              <a:rPr lang="es-ES" sz="2000" b="1" dirty="0" err="1">
                <a:latin typeface="Courier New" pitchFamily="49" charset="0"/>
                <a:cs typeface="Courier New" pitchFamily="49" charset="0"/>
              </a:rPr>
              <a:t>:message&gt;</a:t>
            </a:r>
          </a:p>
        </p:txBody>
      </p:sp>
      <p:sp>
        <p:nvSpPr>
          <p:cNvPr id="5" name="4 Marcador de número de diapositiva"/>
          <p:cNvSpPr>
            <a:spLocks noGrp="1"/>
          </p:cNvSpPr>
          <p:nvPr>
            <p:ph type="sldNum" sz="quarter" idx="12"/>
          </p:nvPr>
        </p:nvSpPr>
        <p:spPr/>
        <p:txBody>
          <a:bodyPr/>
          <a:lstStyle/>
          <a:p>
            <a:fld id="{132FADFE-3B8F-471C-ABF0-DBC7717ECBBC}" type="slidenum">
              <a:rPr lang="es-ES" smtClean="0"/>
              <a:t>75</a:t>
            </a:fld>
            <a:endParaRPr lang="es-ES"/>
          </a:p>
        </p:txBody>
      </p:sp>
      <p:sp>
        <p:nvSpPr>
          <p:cNvPr id="6" name="Marcador de pie de página 3"/>
          <p:cNvSpPr txBox="1">
            <a:spLocks/>
          </p:cNvSpPr>
          <p:nvPr/>
        </p:nvSpPr>
        <p:spPr>
          <a:xfrm>
            <a:off x="838200" y="6336284"/>
            <a:ext cx="4114800" cy="365125"/>
          </a:xfrm>
          <a:prstGeom prst="rect">
            <a:avLst/>
          </a:prstGeom>
        </p:spPr>
        <p:txBody>
          <a:bodyPr vert="horz" lIns="91440" tIns="45720" rIns="91440" bIns="45720" rtlCol="0" anchor="ctr"/>
          <a:lstStyle>
            <a:defPPr>
              <a:defRPr lang="es-E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s-ES" smtClean="0"/>
              <a:t>Intelligent Infrastructure Design for IoT - MiOT UCM</a:t>
            </a:r>
          </a:p>
          <a:p>
            <a:pPr algn="l"/>
            <a:r>
              <a:rPr lang="es-ES" smtClean="0"/>
              <a:t>Antonio Navarro </a:t>
            </a:r>
            <a:endParaRPr lang="es-ES" dirty="0"/>
          </a:p>
        </p:txBody>
      </p:sp>
    </p:spTree>
    <p:extLst>
      <p:ext uri="{BB962C8B-B14F-4D97-AF65-F5344CB8AC3E}">
        <p14:creationId xmlns:p14="http://schemas.microsoft.com/office/powerpoint/2010/main" val="3950138656"/>
      </p:ext>
    </p:extLst>
  </p:cSld>
  <p:clrMapOvr>
    <a:masterClrMapping/>
  </p:clrMapOvr>
  <p:timing>
    <p:tnLst>
      <p:par>
        <p:cTn id="1" dur="indefinite" restart="never" nodeType="tmRoot"/>
      </p:par>
    </p:tnLst>
  </p:timing>
</p:sld>
</file>

<file path=ppt/slides/slide7627.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a:t>SOAP web services </a:t>
            </a:r>
            <a:endParaRPr lang="es-ES" dirty="0"/>
          </a:p>
        </p:txBody>
      </p:sp>
      <p:sp>
        <p:nvSpPr>
          <p:cNvPr id="3" name="2 Marcador de contenido"/>
          <p:cNvSpPr>
            <a:spLocks noGrp="1"/>
          </p:cNvSpPr>
          <p:nvPr>
            <p:ph idx="1"/>
          </p:nvPr>
        </p:nvSpPr>
        <p:spPr>
          <a:xfrm>
            <a:off x="609600" y="1600201"/>
            <a:ext cx="10972800" cy="4525963"/>
          </a:xfrm>
        </p:spPr>
        <p:txBody>
          <a:bodyPr>
            <a:normAutofit fontScale="62500" lnSpcReduction="20000"/>
          </a:bodyPr>
          <a:lstStyle/>
          <a:p>
            <a:pPr marL="0" indent="0">
              <a:buNone/>
            </a:pPr>
            <a:r>
              <a:rPr lang="es-ES" b="1" i="1" dirty="0">
                <a:latin typeface="Courier New" pitchFamily="49" charset="0"/>
                <a:cs typeface="Courier New" pitchFamily="49" charset="0"/>
              </a:rPr>
              <a:t> </a:t>
            </a:r>
            <a:r>
              <a:rPr lang="es-ES" b="1" dirty="0">
                <a:latin typeface="Courier New" pitchFamily="49" charset="0"/>
                <a:cs typeface="Courier New" pitchFamily="49" charset="0"/>
              </a:rPr>
              <a:t>&lt; </a:t>
            </a:r>
            <a:r>
              <a:rPr lang="es-ES" b="1" dirty="0" err="1">
                <a:latin typeface="Courier New" pitchFamily="49" charset="0"/>
                <a:cs typeface="Courier New" pitchFamily="49" charset="0"/>
              </a:rPr>
              <a:t>wsdl:portType </a:t>
            </a:r>
            <a:r>
              <a:rPr lang="es-ES" b="1" dirty="0" err="1">
                <a:latin typeface="Courier New" pitchFamily="49" charset="0"/>
                <a:cs typeface="Courier New" pitchFamily="49" charset="0"/>
              </a:rPr>
              <a:t>name=</a:t>
            </a:r>
            <a:r>
              <a:rPr lang="es-ES" b="1" i="1" dirty="0">
                <a:latin typeface="Courier New" pitchFamily="49" charset="0"/>
                <a:cs typeface="Courier New" pitchFamily="49" charset="0"/>
              </a:rPr>
              <a:t>"Calculation"&gt;</a:t>
            </a:r>
          </a:p>
          <a:p>
            <a:pPr marL="0" indent="0">
              <a:buNone/>
            </a:pPr>
            <a:r>
              <a:rPr lang="es-ES" b="1" dirty="0" err="1">
                <a:latin typeface="Courier New" pitchFamily="49" charset="0"/>
                <a:cs typeface="Courier New" pitchFamily="49" charset="0"/>
              </a:rPr>
              <a:t>    </a:t>
            </a:r>
            <a:r>
              <a:rPr lang="es-ES" b="1" dirty="0">
                <a:latin typeface="Courier New" pitchFamily="49" charset="0"/>
                <a:cs typeface="Courier New" pitchFamily="49" charset="0"/>
              </a:rPr>
              <a:t>    &lt; </a:t>
            </a:r>
            <a:r>
              <a:rPr lang="es-ES" b="1" dirty="0" err="1">
                <a:latin typeface="Courier New" pitchFamily="49" charset="0"/>
                <a:cs typeface="Courier New" pitchFamily="49" charset="0"/>
              </a:rPr>
              <a:t>wsdl:operation </a:t>
            </a:r>
            <a:r>
              <a:rPr lang="es-ES" b="1" dirty="0" err="1">
                <a:latin typeface="Courier New" pitchFamily="49" charset="0"/>
                <a:cs typeface="Courier New" pitchFamily="49" charset="0"/>
              </a:rPr>
              <a:t>name=</a:t>
            </a:r>
            <a:r>
              <a:rPr lang="es-ES" b="1" i="1" dirty="0">
                <a:latin typeface="Courier New" pitchFamily="49" charset="0"/>
                <a:cs typeface="Courier New" pitchFamily="49" charset="0"/>
              </a:rPr>
              <a:t>"subtract"&gt;</a:t>
            </a:r>
          </a:p>
          <a:p>
            <a:pPr marL="0" indent="0">
              <a:buNone/>
            </a:pPr>
            <a:r>
              <a:rPr lang="es-ES" i="1" dirty="0" err="1">
                <a:latin typeface="Courier New" pitchFamily="49" charset="0"/>
                <a:cs typeface="Courier New" pitchFamily="49" charset="0"/>
              </a:rPr>
              <a:t>      </a:t>
            </a:r>
            <a:r>
              <a:rPr lang="es-ES" dirty="0">
                <a:latin typeface="Courier New" pitchFamily="49" charset="0"/>
                <a:cs typeface="Courier New" pitchFamily="49" charset="0"/>
              </a:rPr>
              <a:t>      &lt; </a:t>
            </a:r>
            <a:r>
              <a:rPr lang="es-ES" dirty="0" err="1">
                <a:latin typeface="Courier New" pitchFamily="49" charset="0"/>
                <a:cs typeface="Courier New" pitchFamily="49" charset="0"/>
              </a:rPr>
              <a:t>wsdl:input </a:t>
            </a:r>
            <a:r>
              <a:rPr lang="es-ES" dirty="0" err="1">
                <a:latin typeface="Courier New" pitchFamily="49" charset="0"/>
                <a:cs typeface="Courier New" pitchFamily="49" charset="0"/>
              </a:rPr>
              <a:t>name=</a:t>
            </a:r>
            <a:r>
              <a:rPr lang="es-ES" i="1" dirty="0">
                <a:latin typeface="Courier New" pitchFamily="49" charset="0"/>
                <a:cs typeface="Courier New" pitchFamily="49" charset="0"/>
              </a:rPr>
              <a:t>"subtract" </a:t>
            </a:r>
            <a:r>
              <a:rPr lang="es-ES" i="1" dirty="0" err="1">
                <a:latin typeface="Courier New" pitchFamily="49" charset="0"/>
                <a:cs typeface="Courier New" pitchFamily="49" charset="0"/>
              </a:rPr>
              <a:t>message=</a:t>
            </a:r>
            <a:r>
              <a:rPr lang="es-ES" i="1" dirty="0">
                <a:latin typeface="Courier New" pitchFamily="49" charset="0"/>
                <a:cs typeface="Courier New" pitchFamily="49" charset="0"/>
              </a:rPr>
              <a:t>"</a:t>
            </a:r>
            <a:r>
              <a:rPr lang="es-ES" i="1" dirty="0" err="1">
                <a:latin typeface="Courier New" pitchFamily="49" charset="0"/>
                <a:cs typeface="Courier New" pitchFamily="49" charset="0"/>
              </a:rPr>
              <a:t>tns:subtract</a:t>
            </a:r>
            <a:r>
              <a:rPr lang="es-ES" i="1" dirty="0">
                <a:latin typeface="Courier New" pitchFamily="49" charset="0"/>
                <a:cs typeface="Courier New" pitchFamily="49" charset="0"/>
              </a:rPr>
              <a:t>"&gt;</a:t>
            </a:r>
          </a:p>
          <a:p>
            <a:pPr marL="0" indent="0">
              <a:buNone/>
            </a:pPr>
            <a:r>
              <a:rPr lang="es-ES" dirty="0" err="1">
                <a:latin typeface="Courier New" pitchFamily="49" charset="0"/>
                <a:cs typeface="Courier New" pitchFamily="49" charset="0"/>
              </a:rPr>
              <a:t>      </a:t>
            </a:r>
            <a:r>
              <a:rPr lang="es-ES" dirty="0" smtClean="0">
                <a:latin typeface="Courier New" pitchFamily="49" charset="0"/>
                <a:cs typeface="Courier New" pitchFamily="49" charset="0"/>
              </a:rPr>
              <a:t>&lt;/wsdl</a:t>
            </a:r>
            <a:r>
              <a:rPr lang="es-ES" dirty="0" err="1">
                <a:latin typeface="Courier New" pitchFamily="49" charset="0"/>
                <a:cs typeface="Courier New" pitchFamily="49" charset="0"/>
              </a:rPr>
              <a:t>:input&gt;</a:t>
            </a:r>
          </a:p>
          <a:p>
            <a:pPr marL="0" indent="0">
              <a:buNone/>
            </a:pPr>
            <a:r>
              <a:rPr lang="es-ES" i="1" dirty="0" err="1">
                <a:latin typeface="Courier New" pitchFamily="49" charset="0"/>
                <a:cs typeface="Courier New" pitchFamily="49" charset="0"/>
              </a:rPr>
              <a:t>      </a:t>
            </a:r>
            <a:r>
              <a:rPr lang="es-ES" dirty="0">
                <a:latin typeface="Courier New" pitchFamily="49" charset="0"/>
                <a:cs typeface="Courier New" pitchFamily="49" charset="0"/>
              </a:rPr>
              <a:t>      &lt; </a:t>
            </a:r>
            <a:r>
              <a:rPr lang="es-ES" dirty="0" err="1">
                <a:latin typeface="Courier New" pitchFamily="49" charset="0"/>
                <a:cs typeface="Courier New" pitchFamily="49" charset="0"/>
              </a:rPr>
              <a:t>wsdl:output </a:t>
            </a:r>
            <a:r>
              <a:rPr lang="es-ES" dirty="0" err="1">
                <a:latin typeface="Courier New" pitchFamily="49" charset="0"/>
                <a:cs typeface="Courier New" pitchFamily="49" charset="0"/>
              </a:rPr>
              <a:t>name=</a:t>
            </a:r>
            <a:r>
              <a:rPr lang="es-ES" i="1" dirty="0">
                <a:latin typeface="Courier New" pitchFamily="49" charset="0"/>
                <a:cs typeface="Courier New" pitchFamily="49" charset="0"/>
              </a:rPr>
              <a:t>"</a:t>
            </a:r>
            <a:r>
              <a:rPr lang="es-ES" i="1" dirty="0" err="1">
                <a:latin typeface="Courier New" pitchFamily="49" charset="0"/>
                <a:cs typeface="Courier New" pitchFamily="49" charset="0"/>
              </a:rPr>
              <a:t>subtarResponse</a:t>
            </a:r>
            <a:r>
              <a:rPr lang="es-ES" i="1" dirty="0">
                <a:latin typeface="Courier New" pitchFamily="49" charset="0"/>
                <a:cs typeface="Courier New" pitchFamily="49" charset="0"/>
              </a:rPr>
              <a:t>" </a:t>
            </a:r>
            <a:r>
              <a:rPr lang="es-ES" i="1" dirty="0" err="1">
                <a:latin typeface="Courier New" pitchFamily="49" charset="0"/>
                <a:cs typeface="Courier New" pitchFamily="49" charset="0"/>
              </a:rPr>
              <a:t>message=</a:t>
            </a:r>
            <a:r>
              <a:rPr lang="es-ES" i="1" dirty="0">
                <a:latin typeface="Courier New" pitchFamily="49" charset="0"/>
                <a:cs typeface="Courier New" pitchFamily="49" charset="0"/>
              </a:rPr>
              <a:t>"</a:t>
            </a:r>
            <a:r>
              <a:rPr lang="es-ES" i="1" dirty="0" err="1">
                <a:latin typeface="Courier New" pitchFamily="49" charset="0"/>
                <a:cs typeface="Courier New" pitchFamily="49" charset="0"/>
              </a:rPr>
              <a:t>tns:subtarResponse</a:t>
            </a:r>
            <a:r>
              <a:rPr lang="es-ES" i="1" dirty="0">
                <a:latin typeface="Courier New" pitchFamily="49" charset="0"/>
                <a:cs typeface="Courier New" pitchFamily="49" charset="0"/>
              </a:rPr>
              <a:t>"&gt;</a:t>
            </a:r>
          </a:p>
          <a:p>
            <a:pPr marL="0" indent="0">
              <a:buNone/>
            </a:pPr>
            <a:r>
              <a:rPr lang="es-ES" dirty="0" err="1">
                <a:latin typeface="Courier New" pitchFamily="49" charset="0"/>
                <a:cs typeface="Courier New" pitchFamily="49" charset="0"/>
              </a:rPr>
              <a:t>      </a:t>
            </a:r>
            <a:r>
              <a:rPr lang="es-ES" dirty="0" smtClean="0">
                <a:latin typeface="Courier New" pitchFamily="49" charset="0"/>
                <a:cs typeface="Courier New" pitchFamily="49" charset="0"/>
              </a:rPr>
              <a:t>&lt;/wsdl</a:t>
            </a:r>
            <a:r>
              <a:rPr lang="es-ES" dirty="0" err="1">
                <a:latin typeface="Courier New" pitchFamily="49" charset="0"/>
                <a:cs typeface="Courier New" pitchFamily="49" charset="0"/>
              </a:rPr>
              <a:t>:output&gt;</a:t>
            </a:r>
          </a:p>
          <a:p>
            <a:pPr marL="0" indent="0">
              <a:buNone/>
            </a:pPr>
            <a:r>
              <a:rPr lang="es-ES" b="1" dirty="0" err="1">
                <a:latin typeface="Courier New" pitchFamily="49" charset="0"/>
                <a:cs typeface="Courier New" pitchFamily="49" charset="0"/>
              </a:rPr>
              <a:t>    </a:t>
            </a:r>
            <a:r>
              <a:rPr lang="es-ES" b="1" dirty="0">
                <a:latin typeface="Courier New" pitchFamily="49" charset="0"/>
                <a:cs typeface="Courier New" pitchFamily="49" charset="0"/>
              </a:rPr>
              <a:t>    &lt;/wsdl</a:t>
            </a:r>
            <a:r>
              <a:rPr lang="es-ES" b="1" dirty="0" err="1">
                <a:latin typeface="Courier New" pitchFamily="49" charset="0"/>
                <a:cs typeface="Courier New" pitchFamily="49" charset="0"/>
              </a:rPr>
              <a:t>:operation&gt;</a:t>
            </a:r>
          </a:p>
          <a:p>
            <a:pPr marL="0" indent="0">
              <a:buNone/>
            </a:pPr>
            <a:r>
              <a:rPr lang="es-ES" b="1" dirty="0" err="1">
                <a:latin typeface="Courier New" pitchFamily="49" charset="0"/>
                <a:cs typeface="Courier New" pitchFamily="49" charset="0"/>
              </a:rPr>
              <a:t>    </a:t>
            </a:r>
            <a:r>
              <a:rPr lang="es-ES" b="1" dirty="0">
                <a:latin typeface="Courier New" pitchFamily="49" charset="0"/>
                <a:cs typeface="Courier New" pitchFamily="49" charset="0"/>
              </a:rPr>
              <a:t>    &lt; </a:t>
            </a:r>
            <a:r>
              <a:rPr lang="es-ES" b="1" dirty="0" err="1">
                <a:latin typeface="Courier New" pitchFamily="49" charset="0"/>
                <a:cs typeface="Courier New" pitchFamily="49" charset="0"/>
              </a:rPr>
              <a:t>wsdl:operation </a:t>
            </a:r>
            <a:r>
              <a:rPr lang="es-ES" b="1" dirty="0" err="1">
                <a:latin typeface="Courier New" pitchFamily="49" charset="0"/>
                <a:cs typeface="Courier New" pitchFamily="49" charset="0"/>
              </a:rPr>
              <a:t>name=</a:t>
            </a:r>
            <a:r>
              <a:rPr lang="es-ES" b="1" i="1" dirty="0">
                <a:latin typeface="Courier New" pitchFamily="49" charset="0"/>
                <a:cs typeface="Courier New" pitchFamily="49" charset="0"/>
              </a:rPr>
              <a:t>"add"&gt;</a:t>
            </a:r>
          </a:p>
          <a:p>
            <a:pPr marL="0" indent="0">
              <a:buNone/>
            </a:pPr>
            <a:r>
              <a:rPr lang="es-ES" dirty="0" err="1">
                <a:latin typeface="Courier New" pitchFamily="49" charset="0"/>
                <a:cs typeface="Courier New" pitchFamily="49" charset="0"/>
              </a:rPr>
              <a:t>      </a:t>
            </a:r>
            <a:r>
              <a:rPr lang="es-ES" dirty="0">
                <a:latin typeface="Courier New" pitchFamily="49" charset="0"/>
                <a:cs typeface="Courier New" pitchFamily="49" charset="0"/>
              </a:rPr>
              <a:t>      &lt; </a:t>
            </a:r>
            <a:r>
              <a:rPr lang="es-ES" dirty="0" err="1">
                <a:latin typeface="Courier New" pitchFamily="49" charset="0"/>
                <a:cs typeface="Courier New" pitchFamily="49" charset="0"/>
              </a:rPr>
              <a:t>wsdl:input </a:t>
            </a:r>
            <a:r>
              <a:rPr lang="es-ES" dirty="0" err="1">
                <a:latin typeface="Courier New" pitchFamily="49" charset="0"/>
                <a:cs typeface="Courier New" pitchFamily="49" charset="0"/>
              </a:rPr>
              <a:t>name=</a:t>
            </a:r>
            <a:r>
              <a:rPr lang="es-ES" i="1" dirty="0">
                <a:latin typeface="Courier New" pitchFamily="49" charset="0"/>
                <a:cs typeface="Courier New" pitchFamily="49" charset="0"/>
              </a:rPr>
              <a:t>"sum" </a:t>
            </a:r>
            <a:r>
              <a:rPr lang="es-ES" i="1" dirty="0" err="1">
                <a:latin typeface="Courier New" pitchFamily="49" charset="0"/>
                <a:cs typeface="Courier New" pitchFamily="49" charset="0"/>
              </a:rPr>
              <a:t>message=</a:t>
            </a:r>
            <a:r>
              <a:rPr lang="es-ES" i="1" dirty="0">
                <a:latin typeface="Courier New" pitchFamily="49" charset="0"/>
                <a:cs typeface="Courier New" pitchFamily="49" charset="0"/>
              </a:rPr>
              <a:t>"</a:t>
            </a:r>
            <a:r>
              <a:rPr lang="es-ES" i="1" dirty="0" err="1">
                <a:latin typeface="Courier New" pitchFamily="49" charset="0"/>
                <a:cs typeface="Courier New" pitchFamily="49" charset="0"/>
              </a:rPr>
              <a:t>tns:sum</a:t>
            </a:r>
            <a:r>
              <a:rPr lang="es-ES" i="1" dirty="0">
                <a:latin typeface="Courier New" pitchFamily="49" charset="0"/>
                <a:cs typeface="Courier New" pitchFamily="49" charset="0"/>
              </a:rPr>
              <a:t>"&gt;</a:t>
            </a:r>
          </a:p>
          <a:p>
            <a:pPr marL="0" indent="0">
              <a:buNone/>
            </a:pPr>
            <a:r>
              <a:rPr lang="es-ES" dirty="0" err="1">
                <a:latin typeface="Courier New" pitchFamily="49" charset="0"/>
                <a:cs typeface="Courier New" pitchFamily="49" charset="0"/>
              </a:rPr>
              <a:t>      </a:t>
            </a:r>
            <a:r>
              <a:rPr lang="es-ES" dirty="0" smtClean="0">
                <a:latin typeface="Courier New" pitchFamily="49" charset="0"/>
                <a:cs typeface="Courier New" pitchFamily="49" charset="0"/>
              </a:rPr>
              <a:t>&lt;/wsdl</a:t>
            </a:r>
            <a:r>
              <a:rPr lang="es-ES" dirty="0" err="1">
                <a:latin typeface="Courier New" pitchFamily="49" charset="0"/>
                <a:cs typeface="Courier New" pitchFamily="49" charset="0"/>
              </a:rPr>
              <a:t>:input&gt;</a:t>
            </a:r>
          </a:p>
          <a:p>
            <a:pPr marL="0" indent="0">
              <a:buNone/>
            </a:pPr>
            <a:r>
              <a:rPr lang="en-US" i="1" dirty="0" err="1">
                <a:latin typeface="Courier New" pitchFamily="49" charset="0"/>
                <a:cs typeface="Courier New" pitchFamily="49" charset="0"/>
              </a:rPr>
              <a:t>      </a:t>
            </a:r>
            <a:r>
              <a:rPr lang="en-US" dirty="0">
                <a:latin typeface="Courier New" pitchFamily="49" charset="0"/>
                <a:cs typeface="Courier New" pitchFamily="49" charset="0"/>
              </a:rPr>
              <a:t>      &lt; </a:t>
            </a:r>
            <a:r>
              <a:rPr lang="en-US" dirty="0" err="1">
                <a:latin typeface="Courier New" pitchFamily="49" charset="0"/>
                <a:cs typeface="Courier New" pitchFamily="49" charset="0"/>
              </a:rPr>
              <a:t>wsdl:output </a:t>
            </a:r>
            <a:r>
              <a:rPr lang="en-US" dirty="0">
                <a:latin typeface="Courier New" pitchFamily="49" charset="0"/>
                <a:cs typeface="Courier New" pitchFamily="49" charset="0"/>
              </a:rPr>
              <a:t>name=</a:t>
            </a:r>
            <a:r>
              <a:rPr lang="en-US" i="1" dirty="0">
                <a:latin typeface="Courier New" pitchFamily="49" charset="0"/>
                <a:cs typeface="Courier New" pitchFamily="49" charset="0"/>
              </a:rPr>
              <a:t>"</a:t>
            </a:r>
            <a:r>
              <a:rPr lang="en-US" i="1" dirty="0" err="1">
                <a:latin typeface="Courier New" pitchFamily="49" charset="0"/>
                <a:cs typeface="Courier New" pitchFamily="49" charset="0"/>
              </a:rPr>
              <a:t>sumarResponse</a:t>
            </a:r>
            <a:r>
              <a:rPr lang="en-US" i="1" dirty="0">
                <a:latin typeface="Courier New" pitchFamily="49" charset="0"/>
                <a:cs typeface="Courier New" pitchFamily="49" charset="0"/>
              </a:rPr>
              <a:t>" message="</a:t>
            </a:r>
            <a:r>
              <a:rPr lang="en-US" i="1" dirty="0" err="1">
                <a:latin typeface="Courier New" pitchFamily="49" charset="0"/>
                <a:cs typeface="Courier New" pitchFamily="49" charset="0"/>
              </a:rPr>
              <a:t>tns:sumarResponse</a:t>
            </a:r>
            <a:r>
              <a:rPr lang="en-US" i="1" dirty="0">
                <a:latin typeface="Courier New" pitchFamily="49" charset="0"/>
                <a:cs typeface="Courier New" pitchFamily="49" charset="0"/>
              </a:rPr>
              <a:t>"&gt;</a:t>
            </a:r>
          </a:p>
          <a:p>
            <a:pPr marL="0" indent="0">
              <a:buNone/>
            </a:pPr>
            <a:r>
              <a:rPr lang="es-ES" dirty="0" err="1">
                <a:latin typeface="Courier New" pitchFamily="49" charset="0"/>
                <a:cs typeface="Courier New" pitchFamily="49" charset="0"/>
              </a:rPr>
              <a:t>      </a:t>
            </a:r>
            <a:r>
              <a:rPr lang="es-ES" dirty="0" smtClean="0">
                <a:latin typeface="Courier New" pitchFamily="49" charset="0"/>
                <a:cs typeface="Courier New" pitchFamily="49" charset="0"/>
              </a:rPr>
              <a:t>&lt;/wsdl</a:t>
            </a:r>
            <a:r>
              <a:rPr lang="es-ES" dirty="0" err="1">
                <a:latin typeface="Courier New" pitchFamily="49" charset="0"/>
                <a:cs typeface="Courier New" pitchFamily="49" charset="0"/>
              </a:rPr>
              <a:t>:output&gt;</a:t>
            </a:r>
          </a:p>
          <a:p>
            <a:pPr marL="0" indent="0">
              <a:buNone/>
            </a:pPr>
            <a:r>
              <a:rPr lang="es-ES" b="1" dirty="0" err="1">
                <a:latin typeface="Courier New" pitchFamily="49" charset="0"/>
                <a:cs typeface="Courier New" pitchFamily="49" charset="0"/>
              </a:rPr>
              <a:t>    </a:t>
            </a:r>
            <a:r>
              <a:rPr lang="es-ES" b="1" dirty="0">
                <a:latin typeface="Courier New" pitchFamily="49" charset="0"/>
                <a:cs typeface="Courier New" pitchFamily="49" charset="0"/>
              </a:rPr>
              <a:t>    &lt;/wsdl</a:t>
            </a:r>
            <a:r>
              <a:rPr lang="es-ES" b="1" dirty="0" err="1">
                <a:latin typeface="Courier New" pitchFamily="49" charset="0"/>
                <a:cs typeface="Courier New" pitchFamily="49" charset="0"/>
              </a:rPr>
              <a:t>:operation&gt;</a:t>
            </a:r>
          </a:p>
          <a:p>
            <a:pPr marL="0" indent="0">
              <a:buNone/>
            </a:pPr>
            <a:r>
              <a:rPr lang="es-ES" b="1" dirty="0" smtClean="0">
                <a:latin typeface="Courier New" pitchFamily="49" charset="0"/>
                <a:cs typeface="Courier New" pitchFamily="49" charset="0"/>
              </a:rPr>
              <a:t>&lt;/wsdl</a:t>
            </a:r>
            <a:r>
              <a:rPr lang="es-ES" b="1" dirty="0" err="1">
                <a:latin typeface="Courier New" pitchFamily="49" charset="0"/>
                <a:cs typeface="Courier New" pitchFamily="49" charset="0"/>
              </a:rPr>
              <a:t>:portType&gt;</a:t>
            </a:r>
          </a:p>
          <a:p>
            <a:pPr marL="0" indent="0">
              <a:buNone/>
            </a:pPr>
            <a:endParaRPr lang="es-ES_tradnl" dirty="0"/>
          </a:p>
          <a:p>
            <a:pPr marL="0" indent="0">
              <a:buNone/>
            </a:pPr>
            <a:endParaRPr lang="es-ES" dirty="0"/>
          </a:p>
        </p:txBody>
      </p:sp>
      <p:sp>
        <p:nvSpPr>
          <p:cNvPr id="5" name="4 Marcador de número de diapositiva"/>
          <p:cNvSpPr>
            <a:spLocks noGrp="1"/>
          </p:cNvSpPr>
          <p:nvPr>
            <p:ph type="sldNum" sz="quarter" idx="12"/>
          </p:nvPr>
        </p:nvSpPr>
        <p:spPr/>
        <p:txBody>
          <a:bodyPr/>
          <a:lstStyle/>
          <a:p>
            <a:fld id="{132FADFE-3B8F-471C-ABF0-DBC7717ECBBC}" type="slidenum">
              <a:rPr lang="es-ES" smtClean="0"/>
              <a:t>76</a:t>
            </a:fld>
            <a:endParaRPr lang="es-ES"/>
          </a:p>
        </p:txBody>
      </p:sp>
      <p:sp>
        <p:nvSpPr>
          <p:cNvPr id="6" name="Marcador de pie de página 3"/>
          <p:cNvSpPr txBox="1">
            <a:spLocks/>
          </p:cNvSpPr>
          <p:nvPr/>
        </p:nvSpPr>
        <p:spPr>
          <a:xfrm>
            <a:off x="838200" y="6336284"/>
            <a:ext cx="4114800" cy="365125"/>
          </a:xfrm>
          <a:prstGeom prst="rect">
            <a:avLst/>
          </a:prstGeom>
        </p:spPr>
        <p:txBody>
          <a:bodyPr vert="horz" lIns="91440" tIns="45720" rIns="91440" bIns="45720" rtlCol="0" anchor="ctr"/>
          <a:lstStyle>
            <a:defPPr>
              <a:defRPr lang="es-E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s-ES" dirty="0" smtClean="0"/>
              <a:t>Intelligent Infrastructure Design for </a:t>
            </a:r>
            <a:r>
              <a:rPr lang="es-ES" dirty="0" err="1" smtClean="0"/>
              <a:t>IoT - </a:t>
            </a:r>
            <a:r>
              <a:rPr lang="es-ES" dirty="0" err="1" smtClean="0"/>
              <a:t>MiOT </a:t>
            </a:r>
            <a:r>
              <a:rPr lang="es-ES" dirty="0" smtClean="0"/>
              <a:t>UCM</a:t>
            </a:r>
          </a:p>
          <a:p>
            <a:pPr algn="l"/>
            <a:r>
              <a:rPr lang="es-ES" dirty="0" smtClean="0"/>
              <a:t>Antonio Navarro </a:t>
            </a:r>
            <a:endParaRPr lang="es-ES" dirty="0"/>
          </a:p>
        </p:txBody>
      </p:sp>
    </p:spTree>
    <p:extLst>
      <p:ext uri="{BB962C8B-B14F-4D97-AF65-F5344CB8AC3E}">
        <p14:creationId xmlns:p14="http://schemas.microsoft.com/office/powerpoint/2010/main" val="2088590781"/>
      </p:ext>
    </p:extLst>
  </p:cSld>
  <p:clrMapOvr>
    <a:masterClrMapping/>
  </p:clrMapOvr>
  <p:timing>
    <p:tnLst>
      <p:par>
        <p:cTn id="1" dur="indefinite" restart="never" nodeType="tmRoot"/>
      </p:par>
    </p:tnLst>
  </p:timing>
</p:sld>
</file>

<file path=ppt/slides/slide7762.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a:t>SOAP web services </a:t>
            </a:r>
            <a:endParaRPr lang="es-ES" dirty="0"/>
          </a:p>
        </p:txBody>
      </p:sp>
      <p:sp>
        <p:nvSpPr>
          <p:cNvPr id="3" name="2 Marcador de contenido"/>
          <p:cNvSpPr>
            <a:spLocks noGrp="1"/>
          </p:cNvSpPr>
          <p:nvPr>
            <p:ph idx="1"/>
          </p:nvPr>
        </p:nvSpPr>
        <p:spPr/>
        <p:txBody>
          <a:bodyPr>
            <a:noAutofit/>
          </a:bodyPr>
          <a:lstStyle/>
          <a:p>
            <a:pPr marL="0" indent="0">
              <a:buNone/>
            </a:pPr>
            <a:r>
              <a:rPr lang="en-US" sz="2000" b="1" i="1" dirty="0" err="1">
                <a:latin typeface="Courier New" pitchFamily="49" charset="0"/>
                <a:cs typeface="Courier New" pitchFamily="49" charset="0"/>
              </a:rPr>
              <a:t> </a:t>
            </a:r>
            <a:r>
              <a:rPr lang="en-US" sz="2000" b="1" dirty="0">
                <a:latin typeface="Courier New" pitchFamily="49" charset="0"/>
                <a:cs typeface="Courier New" pitchFamily="49" charset="0"/>
              </a:rPr>
              <a:t>&lt; </a:t>
            </a:r>
            <a:r>
              <a:rPr lang="en-US" sz="2000" b="1" dirty="0" err="1">
                <a:latin typeface="Courier New" pitchFamily="49" charset="0"/>
                <a:cs typeface="Courier New" pitchFamily="49" charset="0"/>
              </a:rPr>
              <a:t>wsdl:binding </a:t>
            </a:r>
            <a:r>
              <a:rPr lang="en-US" sz="2000" b="1" dirty="0">
                <a:latin typeface="Courier New" pitchFamily="49" charset="0"/>
                <a:cs typeface="Courier New" pitchFamily="49" charset="0"/>
              </a:rPr>
              <a:t>name=</a:t>
            </a:r>
            <a:r>
              <a:rPr lang="en-US" sz="2000" b="1" i="1" dirty="0">
                <a:latin typeface="Courier New" pitchFamily="49" charset="0"/>
                <a:cs typeface="Courier New" pitchFamily="49" charset="0"/>
              </a:rPr>
              <a:t>"</a:t>
            </a:r>
            <a:r>
              <a:rPr lang="en-US" sz="2000" b="1" i="1" dirty="0" err="1">
                <a:latin typeface="Courier New" pitchFamily="49" charset="0"/>
                <a:cs typeface="Courier New" pitchFamily="49" charset="0"/>
              </a:rPr>
              <a:t>CalculationImplementationServiceSoapBinding</a:t>
            </a:r>
            <a:r>
              <a:rPr lang="en-US" sz="2000" b="1" i="1" dirty="0">
                <a:latin typeface="Courier New" pitchFamily="49" charset="0"/>
                <a:cs typeface="Courier New" pitchFamily="49" charset="0"/>
              </a:rPr>
              <a:t>" type="</a:t>
            </a:r>
            <a:r>
              <a:rPr lang="en-US" sz="2000" b="1" i="1" dirty="0" err="1">
                <a:latin typeface="Courier New" pitchFamily="49" charset="0"/>
                <a:cs typeface="Courier New" pitchFamily="49" charset="0"/>
              </a:rPr>
              <a:t>tns:Calculation</a:t>
            </a:r>
            <a:r>
              <a:rPr lang="en-US" sz="2000" b="1" i="1" dirty="0">
                <a:latin typeface="Courier New" pitchFamily="49" charset="0"/>
                <a:cs typeface="Courier New" pitchFamily="49" charset="0"/>
              </a:rPr>
              <a:t>"&gt;</a:t>
            </a:r>
          </a:p>
          <a:p>
            <a:pPr marL="0" indent="0">
              <a:buNone/>
            </a:pPr>
            <a:r>
              <a:rPr lang="es-ES" sz="2000" i="1" dirty="0">
                <a:latin typeface="Courier New" pitchFamily="49" charset="0"/>
                <a:cs typeface="Courier New" pitchFamily="49" charset="0"/>
              </a:rPr>
              <a:t>    </a:t>
            </a:r>
            <a:r>
              <a:rPr lang="es-ES" sz="2000" dirty="0">
                <a:latin typeface="Courier New" pitchFamily="49" charset="0"/>
                <a:cs typeface="Courier New" pitchFamily="49" charset="0"/>
              </a:rPr>
              <a:t>    &lt; </a:t>
            </a:r>
            <a:r>
              <a:rPr lang="es-ES" sz="2000" dirty="0" err="1">
                <a:latin typeface="Courier New" pitchFamily="49" charset="0"/>
                <a:cs typeface="Courier New" pitchFamily="49" charset="0"/>
              </a:rPr>
              <a:t>soap:binding </a:t>
            </a:r>
            <a:r>
              <a:rPr lang="es-ES" sz="2000" dirty="0" err="1">
                <a:latin typeface="Courier New" pitchFamily="49" charset="0"/>
                <a:cs typeface="Courier New" pitchFamily="49" charset="0"/>
              </a:rPr>
              <a:t>style=</a:t>
            </a:r>
            <a:r>
              <a:rPr lang="es-ES" sz="2000" i="1" dirty="0">
                <a:latin typeface="Courier New" pitchFamily="49" charset="0"/>
                <a:cs typeface="Courier New" pitchFamily="49" charset="0"/>
              </a:rPr>
              <a:t>"</a:t>
            </a:r>
            <a:r>
              <a:rPr lang="es-ES" sz="2000" i="1" dirty="0" err="1">
                <a:latin typeface="Courier New" pitchFamily="49" charset="0"/>
                <a:cs typeface="Courier New" pitchFamily="49" charset="0"/>
              </a:rPr>
              <a:t>document</a:t>
            </a:r>
            <a:r>
              <a:rPr lang="es-ES" sz="2000" i="1" dirty="0">
                <a:latin typeface="Courier New" pitchFamily="49" charset="0"/>
                <a:cs typeface="Courier New" pitchFamily="49" charset="0"/>
              </a:rPr>
              <a:t>" </a:t>
            </a:r>
            <a:r>
              <a:rPr lang="es-ES" sz="2000" i="1" dirty="0" err="1">
                <a:latin typeface="Courier New" pitchFamily="49" charset="0"/>
                <a:cs typeface="Courier New" pitchFamily="49" charset="0"/>
              </a:rPr>
              <a:t>transport=</a:t>
            </a:r>
            <a:r>
              <a:rPr lang="es-ES" sz="2000" i="1" dirty="0">
                <a:latin typeface="Courier New" pitchFamily="49" charset="0"/>
                <a:cs typeface="Courier New" pitchFamily="49" charset="0"/>
              </a:rPr>
              <a:t>"http://schemas.xmlsoap.org/soap/http"/&gt;</a:t>
            </a:r>
          </a:p>
          <a:p>
            <a:pPr marL="0" indent="0">
              <a:buNone/>
            </a:pPr>
            <a:r>
              <a:rPr lang="es-ES" sz="2000" dirty="0" err="1">
                <a:latin typeface="Courier New" pitchFamily="49" charset="0"/>
                <a:cs typeface="Courier New" pitchFamily="49" charset="0"/>
              </a:rPr>
              <a:t>    </a:t>
            </a:r>
            <a:r>
              <a:rPr lang="es-ES" sz="2000" dirty="0">
                <a:latin typeface="Courier New" pitchFamily="49" charset="0"/>
                <a:cs typeface="Courier New" pitchFamily="49" charset="0"/>
              </a:rPr>
              <a:t>    &lt; </a:t>
            </a:r>
            <a:r>
              <a:rPr lang="es-ES" sz="2000" dirty="0" err="1">
                <a:latin typeface="Courier New" pitchFamily="49" charset="0"/>
                <a:cs typeface="Courier New" pitchFamily="49" charset="0"/>
              </a:rPr>
              <a:t>wsdl:operation </a:t>
            </a:r>
            <a:r>
              <a:rPr lang="es-ES" sz="2000" dirty="0" err="1">
                <a:latin typeface="Courier New" pitchFamily="49" charset="0"/>
                <a:cs typeface="Courier New" pitchFamily="49" charset="0"/>
              </a:rPr>
              <a:t>name=</a:t>
            </a:r>
            <a:r>
              <a:rPr lang="es-ES" sz="2000" i="1" dirty="0">
                <a:latin typeface="Courier New" pitchFamily="49" charset="0"/>
                <a:cs typeface="Courier New" pitchFamily="49" charset="0"/>
              </a:rPr>
              <a:t>"subtract"&gt;</a:t>
            </a:r>
          </a:p>
          <a:p>
            <a:pPr marL="0" indent="0">
              <a:buNone/>
            </a:pPr>
            <a:r>
              <a:rPr lang="es-ES" sz="2000" dirty="0" err="1">
                <a:latin typeface="Courier New" pitchFamily="49" charset="0"/>
                <a:cs typeface="Courier New" pitchFamily="49" charset="0"/>
              </a:rPr>
              <a:t>      </a:t>
            </a:r>
            <a:r>
              <a:rPr lang="es-ES" sz="2000" dirty="0">
                <a:latin typeface="Courier New" pitchFamily="49" charset="0"/>
                <a:cs typeface="Courier New" pitchFamily="49" charset="0"/>
              </a:rPr>
              <a:t>      &lt; </a:t>
            </a:r>
            <a:r>
              <a:rPr lang="es-ES" sz="2000" dirty="0" err="1">
                <a:latin typeface="Courier New" pitchFamily="49" charset="0"/>
                <a:cs typeface="Courier New" pitchFamily="49" charset="0"/>
              </a:rPr>
              <a:t>soap:operation </a:t>
            </a:r>
            <a:r>
              <a:rPr lang="es-ES" sz="2000" dirty="0" err="1">
                <a:latin typeface="Courier New" pitchFamily="49" charset="0"/>
                <a:cs typeface="Courier New" pitchFamily="49" charset="0"/>
              </a:rPr>
              <a:t>soapAction=</a:t>
            </a:r>
            <a:r>
              <a:rPr lang="es-ES" sz="2000" i="1" dirty="0">
                <a:latin typeface="Courier New" pitchFamily="49" charset="0"/>
                <a:cs typeface="Courier New" pitchFamily="49" charset="0"/>
              </a:rPr>
              <a:t>"" </a:t>
            </a:r>
            <a:r>
              <a:rPr lang="es-ES" sz="2000" i="1" dirty="0" err="1">
                <a:latin typeface="Courier New" pitchFamily="49" charset="0"/>
                <a:cs typeface="Courier New" pitchFamily="49" charset="0"/>
              </a:rPr>
              <a:t>style=</a:t>
            </a:r>
            <a:r>
              <a:rPr lang="es-ES" sz="2000" i="1" dirty="0">
                <a:latin typeface="Courier New" pitchFamily="49" charset="0"/>
                <a:cs typeface="Courier New" pitchFamily="49" charset="0"/>
              </a:rPr>
              <a:t>"</a:t>
            </a:r>
            <a:r>
              <a:rPr lang="es-ES" sz="2000" i="1" dirty="0" err="1">
                <a:latin typeface="Courier New" pitchFamily="49" charset="0"/>
                <a:cs typeface="Courier New" pitchFamily="49" charset="0"/>
              </a:rPr>
              <a:t>document</a:t>
            </a:r>
            <a:r>
              <a:rPr lang="es-ES" sz="2000" i="1" dirty="0">
                <a:latin typeface="Courier New" pitchFamily="49" charset="0"/>
                <a:cs typeface="Courier New" pitchFamily="49" charset="0"/>
              </a:rPr>
              <a:t>"/&gt;</a:t>
            </a:r>
          </a:p>
          <a:p>
            <a:pPr marL="0" indent="0">
              <a:buNone/>
            </a:pPr>
            <a:r>
              <a:rPr lang="es-ES" sz="2000" i="1" dirty="0">
                <a:latin typeface="Courier New" pitchFamily="49" charset="0"/>
                <a:cs typeface="Courier New" pitchFamily="49" charset="0"/>
              </a:rPr>
              <a:t>      </a:t>
            </a:r>
            <a:r>
              <a:rPr lang="es-ES" sz="2000" dirty="0">
                <a:latin typeface="Courier New" pitchFamily="49" charset="0"/>
                <a:cs typeface="Courier New" pitchFamily="49" charset="0"/>
              </a:rPr>
              <a:t>      &lt; </a:t>
            </a:r>
            <a:r>
              <a:rPr lang="es-ES" sz="2000" dirty="0" err="1">
                <a:latin typeface="Courier New" pitchFamily="49" charset="0"/>
                <a:cs typeface="Courier New" pitchFamily="49" charset="0"/>
              </a:rPr>
              <a:t>wsdl:input </a:t>
            </a:r>
            <a:r>
              <a:rPr lang="es-ES" sz="2000" dirty="0" err="1">
                <a:latin typeface="Courier New" pitchFamily="49" charset="0"/>
                <a:cs typeface="Courier New" pitchFamily="49" charset="0"/>
              </a:rPr>
              <a:t>name=</a:t>
            </a:r>
            <a:r>
              <a:rPr lang="es-ES" sz="2000" i="1" dirty="0">
                <a:latin typeface="Courier New" pitchFamily="49" charset="0"/>
                <a:cs typeface="Courier New" pitchFamily="49" charset="0"/>
              </a:rPr>
              <a:t>"subtract"&gt;</a:t>
            </a:r>
          </a:p>
          <a:p>
            <a:pPr marL="0" indent="0">
              <a:buNone/>
            </a:pPr>
            <a:r>
              <a:rPr lang="es-ES" sz="2000" i="1" dirty="0">
                <a:latin typeface="Courier New" pitchFamily="49" charset="0"/>
                <a:cs typeface="Courier New" pitchFamily="49" charset="0"/>
              </a:rPr>
              <a:t>        </a:t>
            </a:r>
            <a:r>
              <a:rPr lang="es-ES" sz="2000" dirty="0">
                <a:latin typeface="Courier New" pitchFamily="49" charset="0"/>
                <a:cs typeface="Courier New" pitchFamily="49" charset="0"/>
              </a:rPr>
              <a:t>        &lt; </a:t>
            </a:r>
            <a:r>
              <a:rPr lang="es-ES" sz="2000" dirty="0" err="1">
                <a:latin typeface="Courier New" pitchFamily="49" charset="0"/>
                <a:cs typeface="Courier New" pitchFamily="49" charset="0"/>
              </a:rPr>
              <a:t>soap:body </a:t>
            </a:r>
            <a:r>
              <a:rPr lang="es-ES" sz="2000" dirty="0">
                <a:latin typeface="Courier New" pitchFamily="49" charset="0"/>
                <a:cs typeface="Courier New" pitchFamily="49" charset="0"/>
              </a:rPr>
              <a:t>use=</a:t>
            </a:r>
            <a:r>
              <a:rPr lang="es-ES" sz="2000" i="1" dirty="0">
                <a:latin typeface="Courier New" pitchFamily="49" charset="0"/>
                <a:cs typeface="Courier New" pitchFamily="49" charset="0"/>
              </a:rPr>
              <a:t>"literal"/&gt;</a:t>
            </a:r>
          </a:p>
          <a:p>
            <a:pPr marL="0" indent="0">
              <a:buNone/>
            </a:pPr>
            <a:r>
              <a:rPr lang="es-ES" sz="2000" dirty="0" err="1">
                <a:latin typeface="Courier New" pitchFamily="49" charset="0"/>
                <a:cs typeface="Courier New" pitchFamily="49" charset="0"/>
              </a:rPr>
              <a:t>      </a:t>
            </a:r>
            <a:r>
              <a:rPr lang="es-ES" sz="2000" dirty="0">
                <a:latin typeface="Courier New" pitchFamily="49" charset="0"/>
                <a:cs typeface="Courier New" pitchFamily="49" charset="0"/>
              </a:rPr>
              <a:t>      &lt;/wsdl</a:t>
            </a:r>
            <a:r>
              <a:rPr lang="es-ES" sz="2000" dirty="0" err="1">
                <a:latin typeface="Courier New" pitchFamily="49" charset="0"/>
                <a:cs typeface="Courier New" pitchFamily="49" charset="0"/>
              </a:rPr>
              <a:t>:input&gt;</a:t>
            </a:r>
          </a:p>
          <a:p>
            <a:pPr marL="0" indent="0">
              <a:buNone/>
            </a:pPr>
            <a:r>
              <a:rPr lang="es-ES" sz="2000" i="1" dirty="0" err="1">
                <a:latin typeface="Courier New" pitchFamily="49" charset="0"/>
                <a:cs typeface="Courier New" pitchFamily="49" charset="0"/>
              </a:rPr>
              <a:t>      </a:t>
            </a:r>
            <a:r>
              <a:rPr lang="es-ES" sz="2000" dirty="0">
                <a:latin typeface="Courier New" pitchFamily="49" charset="0"/>
                <a:cs typeface="Courier New" pitchFamily="49" charset="0"/>
              </a:rPr>
              <a:t>      &lt; </a:t>
            </a:r>
            <a:r>
              <a:rPr lang="es-ES" sz="2000" dirty="0" err="1">
                <a:latin typeface="Courier New" pitchFamily="49" charset="0"/>
                <a:cs typeface="Courier New" pitchFamily="49" charset="0"/>
              </a:rPr>
              <a:t>wsdl:output </a:t>
            </a:r>
            <a:r>
              <a:rPr lang="es-ES" sz="2000" dirty="0" err="1">
                <a:latin typeface="Courier New" pitchFamily="49" charset="0"/>
                <a:cs typeface="Courier New" pitchFamily="49" charset="0"/>
              </a:rPr>
              <a:t>name=</a:t>
            </a:r>
            <a:r>
              <a:rPr lang="es-ES" sz="2000" i="1" dirty="0">
                <a:latin typeface="Courier New" pitchFamily="49" charset="0"/>
                <a:cs typeface="Courier New" pitchFamily="49" charset="0"/>
              </a:rPr>
              <a:t>"</a:t>
            </a:r>
            <a:r>
              <a:rPr lang="es-ES" sz="2000" i="1" dirty="0" err="1">
                <a:latin typeface="Courier New" pitchFamily="49" charset="0"/>
                <a:cs typeface="Courier New" pitchFamily="49" charset="0"/>
              </a:rPr>
              <a:t>subtractResponse</a:t>
            </a:r>
            <a:r>
              <a:rPr lang="es-ES" sz="2000" i="1" dirty="0">
                <a:latin typeface="Courier New" pitchFamily="49" charset="0"/>
                <a:cs typeface="Courier New" pitchFamily="49" charset="0"/>
              </a:rPr>
              <a:t>"&gt;</a:t>
            </a:r>
          </a:p>
          <a:p>
            <a:pPr marL="0" indent="0">
              <a:buNone/>
            </a:pPr>
            <a:r>
              <a:rPr lang="es-ES" sz="2000" i="1" dirty="0">
                <a:latin typeface="Courier New" pitchFamily="49" charset="0"/>
                <a:cs typeface="Courier New" pitchFamily="49" charset="0"/>
              </a:rPr>
              <a:t>        </a:t>
            </a:r>
            <a:r>
              <a:rPr lang="es-ES" sz="2000" dirty="0">
                <a:latin typeface="Courier New" pitchFamily="49" charset="0"/>
                <a:cs typeface="Courier New" pitchFamily="49" charset="0"/>
              </a:rPr>
              <a:t>        &lt; </a:t>
            </a:r>
            <a:r>
              <a:rPr lang="es-ES" sz="2000" dirty="0" err="1">
                <a:latin typeface="Courier New" pitchFamily="49" charset="0"/>
                <a:cs typeface="Courier New" pitchFamily="49" charset="0"/>
              </a:rPr>
              <a:t>soap:body </a:t>
            </a:r>
            <a:r>
              <a:rPr lang="es-ES" sz="2000" dirty="0">
                <a:latin typeface="Courier New" pitchFamily="49" charset="0"/>
                <a:cs typeface="Courier New" pitchFamily="49" charset="0"/>
              </a:rPr>
              <a:t>use=</a:t>
            </a:r>
            <a:r>
              <a:rPr lang="es-ES" sz="2000" i="1" dirty="0">
                <a:latin typeface="Courier New" pitchFamily="49" charset="0"/>
                <a:cs typeface="Courier New" pitchFamily="49" charset="0"/>
              </a:rPr>
              <a:t>"literal"/&gt;</a:t>
            </a:r>
          </a:p>
          <a:p>
            <a:pPr marL="0" indent="0">
              <a:buNone/>
            </a:pPr>
            <a:r>
              <a:rPr lang="es-ES" sz="2000" dirty="0" err="1">
                <a:latin typeface="Courier New" pitchFamily="49" charset="0"/>
                <a:cs typeface="Courier New" pitchFamily="49" charset="0"/>
              </a:rPr>
              <a:t>      </a:t>
            </a:r>
            <a:r>
              <a:rPr lang="es-ES" sz="2000" dirty="0">
                <a:latin typeface="Courier New" pitchFamily="49" charset="0"/>
                <a:cs typeface="Courier New" pitchFamily="49" charset="0"/>
              </a:rPr>
              <a:t>      &lt;/wsdl</a:t>
            </a:r>
            <a:r>
              <a:rPr lang="es-ES" sz="2000" dirty="0" err="1">
                <a:latin typeface="Courier New" pitchFamily="49" charset="0"/>
                <a:cs typeface="Courier New" pitchFamily="49" charset="0"/>
              </a:rPr>
              <a:t>:output&gt;</a:t>
            </a:r>
          </a:p>
          <a:p>
            <a:pPr marL="0" indent="0">
              <a:buNone/>
            </a:pPr>
            <a:r>
              <a:rPr lang="es-ES" sz="2000" dirty="0" err="1">
                <a:latin typeface="Courier New" pitchFamily="49" charset="0"/>
                <a:cs typeface="Courier New" pitchFamily="49" charset="0"/>
              </a:rPr>
              <a:t>    </a:t>
            </a:r>
            <a:r>
              <a:rPr lang="es-ES" sz="2000" dirty="0">
                <a:latin typeface="Courier New" pitchFamily="49" charset="0"/>
                <a:cs typeface="Courier New" pitchFamily="49" charset="0"/>
              </a:rPr>
              <a:t>    &lt;/wsdl</a:t>
            </a:r>
            <a:r>
              <a:rPr lang="es-ES" sz="2000" dirty="0" err="1">
                <a:latin typeface="Courier New" pitchFamily="49" charset="0"/>
                <a:cs typeface="Courier New" pitchFamily="49" charset="0"/>
              </a:rPr>
              <a:t>:operation&gt;</a:t>
            </a:r>
            <a:endParaRPr lang="es-ES" sz="2000" dirty="0">
              <a:latin typeface="Courier New" pitchFamily="49" charset="0"/>
              <a:cs typeface="Courier New" pitchFamily="49" charset="0"/>
            </a:endParaRPr>
          </a:p>
        </p:txBody>
      </p:sp>
      <p:sp>
        <p:nvSpPr>
          <p:cNvPr id="5" name="4 Marcador de número de diapositiva"/>
          <p:cNvSpPr>
            <a:spLocks noGrp="1"/>
          </p:cNvSpPr>
          <p:nvPr>
            <p:ph type="sldNum" sz="quarter" idx="12"/>
          </p:nvPr>
        </p:nvSpPr>
        <p:spPr/>
        <p:txBody>
          <a:bodyPr/>
          <a:lstStyle/>
          <a:p>
            <a:fld id="{132FADFE-3B8F-471C-ABF0-DBC7717ECBBC}" type="slidenum">
              <a:rPr lang="es-ES" smtClean="0"/>
              <a:t>77</a:t>
            </a:fld>
            <a:endParaRPr lang="es-ES"/>
          </a:p>
        </p:txBody>
      </p:sp>
      <p:sp>
        <p:nvSpPr>
          <p:cNvPr id="6" name="Marcador de pie de página 3"/>
          <p:cNvSpPr txBox="1">
            <a:spLocks/>
          </p:cNvSpPr>
          <p:nvPr/>
        </p:nvSpPr>
        <p:spPr>
          <a:xfrm>
            <a:off x="838200" y="6336284"/>
            <a:ext cx="4114800" cy="365125"/>
          </a:xfrm>
          <a:prstGeom prst="rect">
            <a:avLst/>
          </a:prstGeom>
        </p:spPr>
        <p:txBody>
          <a:bodyPr vert="horz" lIns="91440" tIns="45720" rIns="91440" bIns="45720" rtlCol="0" anchor="ctr"/>
          <a:lstStyle>
            <a:defPPr>
              <a:defRPr lang="es-E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s-ES" smtClean="0"/>
              <a:t>Intelligent Infrastructure Design for IoT - MiOT UCM</a:t>
            </a:r>
          </a:p>
          <a:p>
            <a:pPr algn="l"/>
            <a:r>
              <a:rPr lang="es-ES" smtClean="0"/>
              <a:t>Antonio Navarro </a:t>
            </a:r>
            <a:endParaRPr lang="es-ES" dirty="0"/>
          </a:p>
        </p:txBody>
      </p:sp>
    </p:spTree>
    <p:extLst>
      <p:ext uri="{BB962C8B-B14F-4D97-AF65-F5344CB8AC3E}">
        <p14:creationId xmlns:p14="http://schemas.microsoft.com/office/powerpoint/2010/main" val="1335341433"/>
      </p:ext>
    </p:extLst>
  </p:cSld>
  <p:clrMapOvr>
    <a:masterClrMapping/>
  </p:clrMapOvr>
  <p:timing>
    <p:tnLst>
      <p:par>
        <p:cTn id="1" dur="indefinite" restart="never" nodeType="tmRoot"/>
      </p:par>
    </p:tnLst>
  </p:timing>
</p:sld>
</file>

<file path=ppt/slides/slide7814.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a:t>SOAP web services </a:t>
            </a:r>
            <a:endParaRPr lang="es-ES" dirty="0"/>
          </a:p>
        </p:txBody>
      </p:sp>
      <p:sp>
        <p:nvSpPr>
          <p:cNvPr id="3" name="2 Marcador de contenido"/>
          <p:cNvSpPr>
            <a:spLocks noGrp="1"/>
          </p:cNvSpPr>
          <p:nvPr>
            <p:ph idx="1"/>
          </p:nvPr>
        </p:nvSpPr>
        <p:spPr/>
        <p:txBody>
          <a:bodyPr>
            <a:normAutofit/>
          </a:bodyPr>
          <a:lstStyle/>
          <a:p>
            <a:pPr marL="0" indent="0">
              <a:buNone/>
            </a:pPr>
            <a:r>
              <a:rPr lang="es-ES" sz="2000" dirty="0" err="1">
                <a:latin typeface="Courier New" pitchFamily="49" charset="0"/>
                <a:cs typeface="Courier New" pitchFamily="49" charset="0"/>
              </a:rPr>
              <a:t>   </a:t>
            </a:r>
            <a:r>
              <a:rPr lang="es-ES" sz="2000" dirty="0" smtClean="0">
                <a:latin typeface="Courier New" pitchFamily="49" charset="0"/>
                <a:cs typeface="Courier New" pitchFamily="49" charset="0"/>
              </a:rPr>
              <a:t>&lt; </a:t>
            </a:r>
            <a:r>
              <a:rPr lang="es-ES" sz="2000" dirty="0" err="1">
                <a:latin typeface="Courier New" pitchFamily="49" charset="0"/>
                <a:cs typeface="Courier New" pitchFamily="49" charset="0"/>
              </a:rPr>
              <a:t>wsdl:operation </a:t>
            </a:r>
            <a:r>
              <a:rPr lang="es-ES" sz="2000" dirty="0" err="1">
                <a:latin typeface="Courier New" pitchFamily="49" charset="0"/>
                <a:cs typeface="Courier New" pitchFamily="49" charset="0"/>
              </a:rPr>
              <a:t>name=</a:t>
            </a:r>
            <a:r>
              <a:rPr lang="es-ES" sz="2000" i="1" dirty="0">
                <a:latin typeface="Courier New" pitchFamily="49" charset="0"/>
                <a:cs typeface="Courier New" pitchFamily="49" charset="0"/>
              </a:rPr>
              <a:t>"add"&gt;</a:t>
            </a:r>
          </a:p>
          <a:p>
            <a:pPr marL="0" indent="0">
              <a:buNone/>
            </a:pPr>
            <a:r>
              <a:rPr lang="es-ES" sz="2000" dirty="0" err="1">
                <a:latin typeface="Courier New" pitchFamily="49" charset="0"/>
                <a:cs typeface="Courier New" pitchFamily="49" charset="0"/>
              </a:rPr>
              <a:t>      </a:t>
            </a:r>
            <a:r>
              <a:rPr lang="es-ES" sz="2000" dirty="0">
                <a:latin typeface="Courier New" pitchFamily="49" charset="0"/>
                <a:cs typeface="Courier New" pitchFamily="49" charset="0"/>
              </a:rPr>
              <a:t>      &lt; </a:t>
            </a:r>
            <a:r>
              <a:rPr lang="es-ES" sz="2000" dirty="0" err="1">
                <a:latin typeface="Courier New" pitchFamily="49" charset="0"/>
                <a:cs typeface="Courier New" pitchFamily="49" charset="0"/>
              </a:rPr>
              <a:t>soap:operation </a:t>
            </a:r>
            <a:r>
              <a:rPr lang="es-ES" sz="2000" dirty="0" err="1">
                <a:latin typeface="Courier New" pitchFamily="49" charset="0"/>
                <a:cs typeface="Courier New" pitchFamily="49" charset="0"/>
              </a:rPr>
              <a:t>soapAction=</a:t>
            </a:r>
            <a:r>
              <a:rPr lang="es-ES" sz="2000" i="1" dirty="0">
                <a:latin typeface="Courier New" pitchFamily="49" charset="0"/>
                <a:cs typeface="Courier New" pitchFamily="49" charset="0"/>
              </a:rPr>
              <a:t>"" </a:t>
            </a:r>
            <a:r>
              <a:rPr lang="es-ES" sz="2000" i="1" dirty="0" err="1">
                <a:latin typeface="Courier New" pitchFamily="49" charset="0"/>
                <a:cs typeface="Courier New" pitchFamily="49" charset="0"/>
              </a:rPr>
              <a:t>style=</a:t>
            </a:r>
            <a:r>
              <a:rPr lang="es-ES" sz="2000" i="1" dirty="0">
                <a:latin typeface="Courier New" pitchFamily="49" charset="0"/>
                <a:cs typeface="Courier New" pitchFamily="49" charset="0"/>
              </a:rPr>
              <a:t>"</a:t>
            </a:r>
            <a:r>
              <a:rPr lang="es-ES" sz="2000" i="1" dirty="0" err="1">
                <a:latin typeface="Courier New" pitchFamily="49" charset="0"/>
                <a:cs typeface="Courier New" pitchFamily="49" charset="0"/>
              </a:rPr>
              <a:t>document</a:t>
            </a:r>
            <a:r>
              <a:rPr lang="es-ES" sz="2000" i="1" dirty="0">
                <a:latin typeface="Courier New" pitchFamily="49" charset="0"/>
                <a:cs typeface="Courier New" pitchFamily="49" charset="0"/>
              </a:rPr>
              <a:t>"/&gt;</a:t>
            </a:r>
          </a:p>
          <a:p>
            <a:pPr marL="0" indent="0">
              <a:buNone/>
            </a:pPr>
            <a:r>
              <a:rPr lang="es-ES" sz="2000" dirty="0" err="1">
                <a:latin typeface="Courier New" pitchFamily="49" charset="0"/>
                <a:cs typeface="Courier New" pitchFamily="49" charset="0"/>
              </a:rPr>
              <a:t>      </a:t>
            </a:r>
            <a:r>
              <a:rPr lang="es-ES" sz="2000" dirty="0">
                <a:latin typeface="Courier New" pitchFamily="49" charset="0"/>
                <a:cs typeface="Courier New" pitchFamily="49" charset="0"/>
              </a:rPr>
              <a:t>      &lt; </a:t>
            </a:r>
            <a:r>
              <a:rPr lang="es-ES" sz="2000" dirty="0" err="1">
                <a:latin typeface="Courier New" pitchFamily="49" charset="0"/>
                <a:cs typeface="Courier New" pitchFamily="49" charset="0"/>
              </a:rPr>
              <a:t>wsdl:input </a:t>
            </a:r>
            <a:r>
              <a:rPr lang="es-ES" sz="2000" dirty="0" err="1">
                <a:latin typeface="Courier New" pitchFamily="49" charset="0"/>
                <a:cs typeface="Courier New" pitchFamily="49" charset="0"/>
              </a:rPr>
              <a:t>name=</a:t>
            </a:r>
            <a:r>
              <a:rPr lang="es-ES" sz="2000" i="1" dirty="0">
                <a:latin typeface="Courier New" pitchFamily="49" charset="0"/>
                <a:cs typeface="Courier New" pitchFamily="49" charset="0"/>
              </a:rPr>
              <a:t>"sum"&gt;</a:t>
            </a:r>
          </a:p>
          <a:p>
            <a:pPr marL="0" indent="0">
              <a:buNone/>
            </a:pPr>
            <a:r>
              <a:rPr lang="es-ES" sz="2000" i="1" dirty="0">
                <a:latin typeface="Courier New" pitchFamily="49" charset="0"/>
                <a:cs typeface="Courier New" pitchFamily="49" charset="0"/>
              </a:rPr>
              <a:t>        </a:t>
            </a:r>
            <a:r>
              <a:rPr lang="es-ES" sz="2000" dirty="0">
                <a:latin typeface="Courier New" pitchFamily="49" charset="0"/>
                <a:cs typeface="Courier New" pitchFamily="49" charset="0"/>
              </a:rPr>
              <a:t>        &lt; </a:t>
            </a:r>
            <a:r>
              <a:rPr lang="es-ES" sz="2000" dirty="0" err="1">
                <a:latin typeface="Courier New" pitchFamily="49" charset="0"/>
                <a:cs typeface="Courier New" pitchFamily="49" charset="0"/>
              </a:rPr>
              <a:t>soap:body </a:t>
            </a:r>
            <a:r>
              <a:rPr lang="es-ES" sz="2000" dirty="0">
                <a:latin typeface="Courier New" pitchFamily="49" charset="0"/>
                <a:cs typeface="Courier New" pitchFamily="49" charset="0"/>
              </a:rPr>
              <a:t>use=</a:t>
            </a:r>
            <a:r>
              <a:rPr lang="es-ES" sz="2000" i="1" dirty="0">
                <a:latin typeface="Courier New" pitchFamily="49" charset="0"/>
                <a:cs typeface="Courier New" pitchFamily="49" charset="0"/>
              </a:rPr>
              <a:t>"literal"/&gt;</a:t>
            </a:r>
          </a:p>
          <a:p>
            <a:pPr marL="0" indent="0">
              <a:buNone/>
            </a:pPr>
            <a:r>
              <a:rPr lang="es-ES" sz="2000" dirty="0" err="1">
                <a:latin typeface="Courier New" pitchFamily="49" charset="0"/>
                <a:cs typeface="Courier New" pitchFamily="49" charset="0"/>
              </a:rPr>
              <a:t>      </a:t>
            </a:r>
            <a:r>
              <a:rPr lang="es-ES" sz="2000" dirty="0">
                <a:latin typeface="Courier New" pitchFamily="49" charset="0"/>
                <a:cs typeface="Courier New" pitchFamily="49" charset="0"/>
              </a:rPr>
              <a:t>      &lt;/wsdl</a:t>
            </a:r>
            <a:r>
              <a:rPr lang="es-ES" sz="2000" dirty="0" err="1">
                <a:latin typeface="Courier New" pitchFamily="49" charset="0"/>
                <a:cs typeface="Courier New" pitchFamily="49" charset="0"/>
              </a:rPr>
              <a:t>:input&gt;</a:t>
            </a:r>
          </a:p>
          <a:p>
            <a:pPr marL="0" indent="0">
              <a:buNone/>
            </a:pPr>
            <a:r>
              <a:rPr lang="es-ES" sz="2000" dirty="0" err="1">
                <a:latin typeface="Courier New" pitchFamily="49" charset="0"/>
                <a:cs typeface="Courier New" pitchFamily="49" charset="0"/>
              </a:rPr>
              <a:t>      </a:t>
            </a:r>
            <a:r>
              <a:rPr lang="es-ES" sz="2000" dirty="0">
                <a:latin typeface="Courier New" pitchFamily="49" charset="0"/>
                <a:cs typeface="Courier New" pitchFamily="49" charset="0"/>
              </a:rPr>
              <a:t>      &lt; </a:t>
            </a:r>
            <a:r>
              <a:rPr lang="es-ES" sz="2000" dirty="0" err="1">
                <a:latin typeface="Courier New" pitchFamily="49" charset="0"/>
                <a:cs typeface="Courier New" pitchFamily="49" charset="0"/>
              </a:rPr>
              <a:t>wsdl:output </a:t>
            </a:r>
            <a:r>
              <a:rPr lang="es-ES" sz="2000" dirty="0" err="1">
                <a:latin typeface="Courier New" pitchFamily="49" charset="0"/>
                <a:cs typeface="Courier New" pitchFamily="49" charset="0"/>
              </a:rPr>
              <a:t>name=</a:t>
            </a:r>
            <a:r>
              <a:rPr lang="es-ES" sz="2000" i="1" dirty="0">
                <a:latin typeface="Courier New" pitchFamily="49" charset="0"/>
                <a:cs typeface="Courier New" pitchFamily="49" charset="0"/>
              </a:rPr>
              <a:t>"</a:t>
            </a:r>
            <a:r>
              <a:rPr lang="es-ES" sz="2000" i="1" dirty="0" err="1">
                <a:latin typeface="Courier New" pitchFamily="49" charset="0"/>
                <a:cs typeface="Courier New" pitchFamily="49" charset="0"/>
              </a:rPr>
              <a:t>addResponse</a:t>
            </a:r>
            <a:r>
              <a:rPr lang="es-ES" sz="2000" i="1" dirty="0">
                <a:latin typeface="Courier New" pitchFamily="49" charset="0"/>
                <a:cs typeface="Courier New" pitchFamily="49" charset="0"/>
              </a:rPr>
              <a:t>"&gt;</a:t>
            </a:r>
          </a:p>
          <a:p>
            <a:pPr marL="0" indent="0">
              <a:buNone/>
            </a:pPr>
            <a:r>
              <a:rPr lang="es-ES" sz="2000" i="1" dirty="0">
                <a:latin typeface="Courier New" pitchFamily="49" charset="0"/>
                <a:cs typeface="Courier New" pitchFamily="49" charset="0"/>
              </a:rPr>
              <a:t>        </a:t>
            </a:r>
            <a:r>
              <a:rPr lang="es-ES" sz="2000" dirty="0">
                <a:latin typeface="Courier New" pitchFamily="49" charset="0"/>
                <a:cs typeface="Courier New" pitchFamily="49" charset="0"/>
              </a:rPr>
              <a:t>        &lt; </a:t>
            </a:r>
            <a:r>
              <a:rPr lang="es-ES" sz="2000" dirty="0" err="1">
                <a:latin typeface="Courier New" pitchFamily="49" charset="0"/>
                <a:cs typeface="Courier New" pitchFamily="49" charset="0"/>
              </a:rPr>
              <a:t>soap:body </a:t>
            </a:r>
            <a:r>
              <a:rPr lang="es-ES" sz="2000" dirty="0">
                <a:latin typeface="Courier New" pitchFamily="49" charset="0"/>
                <a:cs typeface="Courier New" pitchFamily="49" charset="0"/>
              </a:rPr>
              <a:t>use=</a:t>
            </a:r>
            <a:r>
              <a:rPr lang="es-ES" sz="2000" i="1" dirty="0">
                <a:latin typeface="Courier New" pitchFamily="49" charset="0"/>
                <a:cs typeface="Courier New" pitchFamily="49" charset="0"/>
              </a:rPr>
              <a:t>"literal"/&gt;</a:t>
            </a:r>
          </a:p>
          <a:p>
            <a:pPr marL="0" indent="0">
              <a:buNone/>
            </a:pPr>
            <a:r>
              <a:rPr lang="es-ES" sz="2000" dirty="0" err="1">
                <a:latin typeface="Courier New" pitchFamily="49" charset="0"/>
                <a:cs typeface="Courier New" pitchFamily="49" charset="0"/>
              </a:rPr>
              <a:t>      </a:t>
            </a:r>
            <a:r>
              <a:rPr lang="es-ES" sz="2000" dirty="0">
                <a:latin typeface="Courier New" pitchFamily="49" charset="0"/>
                <a:cs typeface="Courier New" pitchFamily="49" charset="0"/>
              </a:rPr>
              <a:t>      &lt;/wsdl</a:t>
            </a:r>
            <a:r>
              <a:rPr lang="es-ES" sz="2000" dirty="0" err="1">
                <a:latin typeface="Courier New" pitchFamily="49" charset="0"/>
                <a:cs typeface="Courier New" pitchFamily="49" charset="0"/>
              </a:rPr>
              <a:t>:output&gt;</a:t>
            </a:r>
          </a:p>
          <a:p>
            <a:pPr marL="0" indent="0">
              <a:buNone/>
            </a:pPr>
            <a:r>
              <a:rPr lang="es-ES" sz="2000" dirty="0" err="1">
                <a:latin typeface="Courier New" pitchFamily="49" charset="0"/>
                <a:cs typeface="Courier New" pitchFamily="49" charset="0"/>
              </a:rPr>
              <a:t>    </a:t>
            </a:r>
            <a:r>
              <a:rPr lang="es-ES" sz="2000" dirty="0">
                <a:latin typeface="Courier New" pitchFamily="49" charset="0"/>
                <a:cs typeface="Courier New" pitchFamily="49" charset="0"/>
              </a:rPr>
              <a:t>    &lt;/wsdl</a:t>
            </a:r>
            <a:r>
              <a:rPr lang="es-ES" sz="2000" dirty="0" err="1">
                <a:latin typeface="Courier New" pitchFamily="49" charset="0"/>
                <a:cs typeface="Courier New" pitchFamily="49" charset="0"/>
              </a:rPr>
              <a:t>:operation&gt;</a:t>
            </a:r>
          </a:p>
          <a:p>
            <a:pPr marL="0" indent="0">
              <a:buNone/>
            </a:pPr>
            <a:r>
              <a:rPr lang="es-ES" sz="2000" b="1" dirty="0" err="1">
                <a:latin typeface="Courier New" pitchFamily="49" charset="0"/>
                <a:cs typeface="Courier New" pitchFamily="49" charset="0"/>
              </a:rPr>
              <a:t>  </a:t>
            </a:r>
            <a:r>
              <a:rPr lang="es-ES" sz="2000" b="1" dirty="0">
                <a:latin typeface="Courier New" pitchFamily="49" charset="0"/>
                <a:cs typeface="Courier New" pitchFamily="49" charset="0"/>
              </a:rPr>
              <a:t>  &lt;/wsdl</a:t>
            </a:r>
            <a:r>
              <a:rPr lang="es-ES" sz="2000" b="1" dirty="0" err="1">
                <a:latin typeface="Courier New" pitchFamily="49" charset="0"/>
                <a:cs typeface="Courier New" pitchFamily="49" charset="0"/>
              </a:rPr>
              <a:t>:binding&gt;</a:t>
            </a:r>
          </a:p>
        </p:txBody>
      </p:sp>
      <p:sp>
        <p:nvSpPr>
          <p:cNvPr id="5" name="4 Marcador de número de diapositiva"/>
          <p:cNvSpPr>
            <a:spLocks noGrp="1"/>
          </p:cNvSpPr>
          <p:nvPr>
            <p:ph type="sldNum" sz="quarter" idx="12"/>
          </p:nvPr>
        </p:nvSpPr>
        <p:spPr/>
        <p:txBody>
          <a:bodyPr/>
          <a:lstStyle/>
          <a:p>
            <a:fld id="{132FADFE-3B8F-471C-ABF0-DBC7717ECBBC}" type="slidenum">
              <a:rPr lang="es-ES" smtClean="0"/>
              <a:t>78</a:t>
            </a:fld>
            <a:endParaRPr lang="es-ES"/>
          </a:p>
        </p:txBody>
      </p:sp>
      <p:sp>
        <p:nvSpPr>
          <p:cNvPr id="6" name="Marcador de pie de página 3"/>
          <p:cNvSpPr txBox="1">
            <a:spLocks/>
          </p:cNvSpPr>
          <p:nvPr/>
        </p:nvSpPr>
        <p:spPr>
          <a:xfrm>
            <a:off x="838200" y="6336284"/>
            <a:ext cx="4114800" cy="365125"/>
          </a:xfrm>
          <a:prstGeom prst="rect">
            <a:avLst/>
          </a:prstGeom>
        </p:spPr>
        <p:txBody>
          <a:bodyPr vert="horz" lIns="91440" tIns="45720" rIns="91440" bIns="45720" rtlCol="0" anchor="ctr"/>
          <a:lstStyle>
            <a:defPPr>
              <a:defRPr lang="es-E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s-ES" smtClean="0"/>
              <a:t>Intelligent Infrastructure Design for IoT - MiOT UCM</a:t>
            </a:r>
          </a:p>
          <a:p>
            <a:pPr algn="l"/>
            <a:r>
              <a:rPr lang="es-ES" smtClean="0"/>
              <a:t>Antonio Navarro </a:t>
            </a:r>
            <a:endParaRPr lang="es-ES" dirty="0"/>
          </a:p>
        </p:txBody>
      </p:sp>
    </p:spTree>
    <p:extLst>
      <p:ext uri="{BB962C8B-B14F-4D97-AF65-F5344CB8AC3E}">
        <p14:creationId xmlns:p14="http://schemas.microsoft.com/office/powerpoint/2010/main" val="68668630"/>
      </p:ext>
    </p:extLst>
  </p:cSld>
  <p:clrMapOvr>
    <a:masterClrMapping/>
  </p:clrMapOvr>
  <p:timing>
    <p:tnLst>
      <p:par>
        <p:cTn id="1" dur="indefinite" restart="never" nodeType="tmRoot"/>
      </p:par>
    </p:tnLst>
  </p:timing>
</p:sld>
</file>

<file path=ppt/slides/slide7931.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a:t>SOAP web services </a:t>
            </a:r>
            <a:endParaRPr lang="es-ES" dirty="0"/>
          </a:p>
        </p:txBody>
      </p:sp>
      <p:sp>
        <p:nvSpPr>
          <p:cNvPr id="3" name="2 Marcador de contenido"/>
          <p:cNvSpPr>
            <a:spLocks noGrp="1"/>
          </p:cNvSpPr>
          <p:nvPr>
            <p:ph idx="1"/>
          </p:nvPr>
        </p:nvSpPr>
        <p:spPr/>
        <p:txBody>
          <a:bodyPr>
            <a:normAutofit/>
          </a:bodyPr>
          <a:lstStyle/>
          <a:p>
            <a:pPr marL="0" indent="0">
              <a:buNone/>
            </a:pPr>
            <a:r>
              <a:rPr lang="es-ES" sz="2000" b="1" i="1" dirty="0" err="1">
                <a:latin typeface="Courier New" pitchFamily="49" charset="0"/>
                <a:cs typeface="Courier New" pitchFamily="49" charset="0"/>
              </a:rPr>
              <a:t> </a:t>
            </a:r>
            <a:r>
              <a:rPr lang="es-ES" sz="2000" b="1" dirty="0">
                <a:latin typeface="Courier New" pitchFamily="49" charset="0"/>
                <a:cs typeface="Courier New" pitchFamily="49" charset="0"/>
              </a:rPr>
              <a:t>&lt; </a:t>
            </a:r>
            <a:r>
              <a:rPr lang="es-ES" sz="2000" b="1" dirty="0" err="1">
                <a:latin typeface="Courier New" pitchFamily="49" charset="0"/>
                <a:cs typeface="Courier New" pitchFamily="49" charset="0"/>
              </a:rPr>
              <a:t>wsdl:service </a:t>
            </a:r>
            <a:r>
              <a:rPr lang="es-ES" sz="2000" b="1" dirty="0" err="1">
                <a:latin typeface="Courier New" pitchFamily="49" charset="0"/>
                <a:cs typeface="Courier New" pitchFamily="49" charset="0"/>
              </a:rPr>
              <a:t>name=</a:t>
            </a:r>
            <a:r>
              <a:rPr lang="es-ES" sz="2000" b="1" i="1" dirty="0">
                <a:latin typeface="Courier New" pitchFamily="49" charset="0"/>
                <a:cs typeface="Courier New" pitchFamily="49" charset="0"/>
              </a:rPr>
              <a:t>"</a:t>
            </a:r>
            <a:r>
              <a:rPr lang="es-ES" sz="2000" b="1" i="1" dirty="0" err="1">
                <a:latin typeface="Courier New" pitchFamily="49" charset="0"/>
                <a:cs typeface="Courier New" pitchFamily="49" charset="0"/>
              </a:rPr>
              <a:t>CalculoImplementacionService</a:t>
            </a:r>
            <a:r>
              <a:rPr lang="es-ES" sz="2000" b="1" i="1" dirty="0">
                <a:latin typeface="Courier New" pitchFamily="49" charset="0"/>
                <a:cs typeface="Courier New" pitchFamily="49" charset="0"/>
              </a:rPr>
              <a:t>"&gt;</a:t>
            </a:r>
          </a:p>
          <a:p>
            <a:pPr marL="0" indent="0">
              <a:buNone/>
            </a:pPr>
            <a:r>
              <a:rPr lang="es-ES" sz="2000" b="1" i="1" dirty="0" err="1">
                <a:latin typeface="Courier New" pitchFamily="49" charset="0"/>
                <a:cs typeface="Courier New" pitchFamily="49" charset="0"/>
              </a:rPr>
              <a:t>    </a:t>
            </a:r>
            <a:r>
              <a:rPr lang="es-ES" sz="2000" b="1" dirty="0">
                <a:latin typeface="Courier New" pitchFamily="49" charset="0"/>
                <a:cs typeface="Courier New" pitchFamily="49" charset="0"/>
              </a:rPr>
              <a:t>    &lt; </a:t>
            </a:r>
            <a:r>
              <a:rPr lang="es-ES" sz="2000" b="1" dirty="0" err="1">
                <a:latin typeface="Courier New" pitchFamily="49" charset="0"/>
                <a:cs typeface="Courier New" pitchFamily="49" charset="0"/>
              </a:rPr>
              <a:t>wsdl:port </a:t>
            </a:r>
            <a:r>
              <a:rPr lang="es-ES" sz="2000" b="1" dirty="0" err="1">
                <a:latin typeface="Courier New" pitchFamily="49" charset="0"/>
                <a:cs typeface="Courier New" pitchFamily="49" charset="0"/>
              </a:rPr>
              <a:t>name=</a:t>
            </a:r>
            <a:r>
              <a:rPr lang="es-ES" sz="2000" b="1" i="1" dirty="0">
                <a:latin typeface="Courier New" pitchFamily="49" charset="0"/>
                <a:cs typeface="Courier New" pitchFamily="49" charset="0"/>
              </a:rPr>
              <a:t>"</a:t>
            </a:r>
            <a:r>
              <a:rPr lang="es-ES" sz="2000" b="1" i="1" dirty="0" err="1">
                <a:latin typeface="Courier New" pitchFamily="49" charset="0"/>
                <a:cs typeface="Courier New" pitchFamily="49" charset="0"/>
              </a:rPr>
              <a:t>CalculoImplementacionPort</a:t>
            </a:r>
            <a:r>
              <a:rPr lang="es-ES" sz="2000" b="1" i="1" dirty="0">
                <a:latin typeface="Courier New" pitchFamily="49" charset="0"/>
                <a:cs typeface="Courier New" pitchFamily="49" charset="0"/>
              </a:rPr>
              <a:t>" </a:t>
            </a:r>
            <a:r>
              <a:rPr lang="es-ES" sz="2000" b="1" i="1" dirty="0" err="1">
                <a:latin typeface="Courier New" pitchFamily="49" charset="0"/>
                <a:cs typeface="Courier New" pitchFamily="49" charset="0"/>
              </a:rPr>
              <a:t>binding=</a:t>
            </a:r>
            <a:r>
              <a:rPr lang="es-ES" sz="2000" b="1" i="1" dirty="0">
                <a:latin typeface="Courier New" pitchFamily="49" charset="0"/>
                <a:cs typeface="Courier New" pitchFamily="49" charset="0"/>
              </a:rPr>
              <a:t>"</a:t>
            </a:r>
            <a:r>
              <a:rPr lang="es-ES" sz="2000" b="1" i="1" dirty="0" err="1">
                <a:latin typeface="Courier New" pitchFamily="49" charset="0"/>
                <a:cs typeface="Courier New" pitchFamily="49" charset="0"/>
              </a:rPr>
              <a:t>tns:CalculoImplementacionServiceSoapBinding</a:t>
            </a:r>
            <a:r>
              <a:rPr lang="es-ES" sz="2000" b="1" i="1" dirty="0">
                <a:latin typeface="Courier New" pitchFamily="49" charset="0"/>
                <a:cs typeface="Courier New" pitchFamily="49" charset="0"/>
              </a:rPr>
              <a:t>"&gt;</a:t>
            </a:r>
          </a:p>
          <a:p>
            <a:pPr marL="0" indent="0">
              <a:buNone/>
            </a:pPr>
            <a:r>
              <a:rPr lang="es-ES" sz="2000" i="1" dirty="0">
                <a:latin typeface="Courier New" pitchFamily="49" charset="0"/>
                <a:cs typeface="Courier New" pitchFamily="49" charset="0"/>
              </a:rPr>
              <a:t>      </a:t>
            </a:r>
            <a:r>
              <a:rPr lang="es-ES" sz="2000" dirty="0">
                <a:latin typeface="Courier New" pitchFamily="49" charset="0"/>
                <a:cs typeface="Courier New" pitchFamily="49" charset="0"/>
              </a:rPr>
              <a:t>      &lt; </a:t>
            </a:r>
            <a:r>
              <a:rPr lang="es-ES" sz="2000" dirty="0" err="1">
                <a:latin typeface="Courier New" pitchFamily="49" charset="0"/>
                <a:cs typeface="Courier New" pitchFamily="49" charset="0"/>
              </a:rPr>
              <a:t>soap:address </a:t>
            </a:r>
            <a:r>
              <a:rPr lang="es-ES" sz="2000" dirty="0" err="1">
                <a:latin typeface="Courier New" pitchFamily="49" charset="0"/>
                <a:cs typeface="Courier New" pitchFamily="49" charset="0"/>
              </a:rPr>
              <a:t>location=</a:t>
            </a:r>
            <a:r>
              <a:rPr lang="es-ES" sz="2000" i="1" dirty="0" err="1">
                <a:latin typeface="Courier New" pitchFamily="49" charset="0"/>
                <a:cs typeface="Courier New" pitchFamily="49" charset="0"/>
              </a:rPr>
              <a:t>"</a:t>
            </a:r>
            <a:r>
              <a:rPr lang="es-ES" sz="2000" i="1" dirty="0">
                <a:latin typeface="Courier New" pitchFamily="49" charset="0"/>
                <a:cs typeface="Courier New" pitchFamily="49" charset="0"/>
              </a:rPr>
              <a:t>http://localhost:55555/servicioCalculo/services/CalculoImplementacionPort"/&gt;</a:t>
            </a:r>
          </a:p>
          <a:p>
            <a:pPr marL="0" indent="0">
              <a:buNone/>
            </a:pPr>
            <a:r>
              <a:rPr lang="es-ES" sz="2000" dirty="0">
                <a:latin typeface="Courier New" pitchFamily="49" charset="0"/>
                <a:cs typeface="Courier New" pitchFamily="49" charset="0"/>
              </a:rPr>
              <a:t>    &lt;/wsdl</a:t>
            </a:r>
            <a:r>
              <a:rPr lang="es-ES" sz="2000" dirty="0" err="1">
                <a:latin typeface="Courier New" pitchFamily="49" charset="0"/>
                <a:cs typeface="Courier New" pitchFamily="49" charset="0"/>
              </a:rPr>
              <a:t>:port&gt;</a:t>
            </a:r>
          </a:p>
          <a:p>
            <a:pPr marL="0" indent="0">
              <a:buNone/>
            </a:pPr>
            <a:r>
              <a:rPr lang="es-ES" sz="2000" dirty="0" err="1">
                <a:latin typeface="Courier New" pitchFamily="49" charset="0"/>
                <a:cs typeface="Courier New" pitchFamily="49" charset="0"/>
              </a:rPr>
              <a:t>  </a:t>
            </a:r>
            <a:r>
              <a:rPr lang="es-ES" sz="2000" dirty="0">
                <a:latin typeface="Courier New" pitchFamily="49" charset="0"/>
                <a:cs typeface="Courier New" pitchFamily="49" charset="0"/>
              </a:rPr>
              <a:t>  &lt;/wsdl</a:t>
            </a:r>
            <a:r>
              <a:rPr lang="es-ES" sz="2000" dirty="0" err="1">
                <a:latin typeface="Courier New" pitchFamily="49" charset="0"/>
                <a:cs typeface="Courier New" pitchFamily="49" charset="0"/>
              </a:rPr>
              <a:t>:service&gt;</a:t>
            </a:r>
          </a:p>
          <a:p>
            <a:pPr marL="0" indent="0">
              <a:buNone/>
            </a:pPr>
            <a:r>
              <a:rPr lang="es-ES" sz="2000" b="1" dirty="0">
                <a:latin typeface="Courier New" pitchFamily="49" charset="0"/>
                <a:cs typeface="Courier New" pitchFamily="49" charset="0"/>
              </a:rPr>
              <a:t>&lt;/wsdl</a:t>
            </a:r>
            <a:r>
              <a:rPr lang="es-ES" sz="2000" b="1" dirty="0" err="1">
                <a:latin typeface="Courier New" pitchFamily="49" charset="0"/>
                <a:cs typeface="Courier New" pitchFamily="49" charset="0"/>
              </a:rPr>
              <a:t>:definitions&gt;</a:t>
            </a:r>
          </a:p>
        </p:txBody>
      </p:sp>
      <p:sp>
        <p:nvSpPr>
          <p:cNvPr id="5" name="4 Marcador de número de diapositiva"/>
          <p:cNvSpPr>
            <a:spLocks noGrp="1"/>
          </p:cNvSpPr>
          <p:nvPr>
            <p:ph type="sldNum" sz="quarter" idx="12"/>
          </p:nvPr>
        </p:nvSpPr>
        <p:spPr/>
        <p:txBody>
          <a:bodyPr/>
          <a:lstStyle/>
          <a:p>
            <a:fld id="{132FADFE-3B8F-471C-ABF0-DBC7717ECBBC}" type="slidenum">
              <a:rPr lang="es-ES" smtClean="0"/>
              <a:t>79</a:t>
            </a:fld>
            <a:endParaRPr lang="es-ES"/>
          </a:p>
        </p:txBody>
      </p:sp>
      <p:sp>
        <p:nvSpPr>
          <p:cNvPr id="6" name="Marcador de pie de página 3"/>
          <p:cNvSpPr txBox="1">
            <a:spLocks/>
          </p:cNvSpPr>
          <p:nvPr/>
        </p:nvSpPr>
        <p:spPr>
          <a:xfrm>
            <a:off x="838200" y="6336284"/>
            <a:ext cx="4114800" cy="365125"/>
          </a:xfrm>
          <a:prstGeom prst="rect">
            <a:avLst/>
          </a:prstGeom>
        </p:spPr>
        <p:txBody>
          <a:bodyPr vert="horz" lIns="91440" tIns="45720" rIns="91440" bIns="45720" rtlCol="0" anchor="ctr"/>
          <a:lstStyle>
            <a:defPPr>
              <a:defRPr lang="es-E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s-ES" smtClean="0"/>
              <a:t>Intelligent Infrastructure Design for IoT - MiOT UCM</a:t>
            </a:r>
          </a:p>
          <a:p>
            <a:pPr algn="l"/>
            <a:r>
              <a:rPr lang="es-ES" smtClean="0"/>
              <a:t>Antonio Navarro </a:t>
            </a:r>
            <a:endParaRPr lang="es-ES" dirty="0"/>
          </a:p>
        </p:txBody>
      </p:sp>
    </p:spTree>
    <p:extLst>
      <p:ext uri="{BB962C8B-B14F-4D97-AF65-F5344CB8AC3E}">
        <p14:creationId xmlns:p14="http://schemas.microsoft.com/office/powerpoint/2010/main" val="3379994919"/>
      </p:ext>
    </p:extLst>
  </p:cSld>
  <p:clrMapOvr>
    <a:masterClrMapping/>
  </p:clrMapOvr>
  <p:timing>
    <p:tnLst>
      <p:par>
        <p:cTn id="1" dur="indefinite" restart="never" nodeType="tmRoot"/>
      </p:par>
    </p:tnLst>
  </p:timing>
</p:sld>
</file>

<file path=ppt/slides/slide8063.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SOAP vs. REST </a:t>
            </a:r>
            <a:endParaRPr lang="es-ES" dirty="0"/>
          </a:p>
        </p:txBody>
      </p:sp>
      <p:sp>
        <p:nvSpPr>
          <p:cNvPr id="3" name="Marcador de contenido 2"/>
          <p:cNvSpPr>
            <a:spLocks noGrp="1"/>
          </p:cNvSpPr>
          <p:nvPr>
            <p:ph idx="1"/>
          </p:nvPr>
        </p:nvSpPr>
        <p:spPr/>
        <p:txBody>
          <a:bodyPr/>
          <a:lstStyle/>
          <a:p>
            <a:r>
              <a:rPr lang="es-ES" dirty="0" smtClean="0"/>
              <a:t>This is one of the most frequently asked questions in enterprise applications.</a:t>
            </a:r>
          </a:p>
          <a:p>
            <a:r>
              <a:rPr lang="es-ES" dirty="0" smtClean="0"/>
              <a:t>The use of specific frameworks has brought the ease of use of REST much closer to SOAP, however it is easier to use SOAP services than REST, as long as the client language allows or facilitates it.</a:t>
            </a:r>
          </a:p>
          <a:p>
            <a:r>
              <a:rPr lang="es-ES" dirty="0" smtClean="0"/>
              <a:t>Despite the use of frameworks, the SOAP middleware layer is more burdensome to applications than REST.</a:t>
            </a:r>
          </a:p>
          <a:p>
            <a:endParaRPr lang="es-ES" dirty="0"/>
          </a:p>
        </p:txBody>
      </p:sp>
      <p:sp>
        <p:nvSpPr>
          <p:cNvPr id="4" name="Marcador de número de diapositiva 3"/>
          <p:cNvSpPr>
            <a:spLocks noGrp="1"/>
          </p:cNvSpPr>
          <p:nvPr>
            <p:ph type="sldNum" sz="quarter" idx="12"/>
          </p:nvPr>
        </p:nvSpPr>
        <p:spPr/>
        <p:txBody>
          <a:bodyPr/>
          <a:lstStyle/>
          <a:p>
            <a:fld id="{132FADFE-3B8F-471C-ABF0-DBC7717ECBBC}" type="slidenum">
              <a:rPr lang="es-ES" smtClean="0"/>
              <a:t>80</a:t>
            </a:fld>
            <a:endParaRPr lang="es-ES"/>
          </a:p>
        </p:txBody>
      </p:sp>
    </p:spTree>
    <p:extLst>
      <p:ext uri="{BB962C8B-B14F-4D97-AF65-F5344CB8AC3E}">
        <p14:creationId xmlns:p14="http://schemas.microsoft.com/office/powerpoint/2010/main" val="1885932308"/>
      </p:ext>
    </p:extLst>
  </p:cSld>
  <p:clrMapOvr>
    <a:masterClrMapping/>
  </p:clrMapOvr>
</p:sld>
</file>

<file path=ppt/slides/slide8182.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SOAP vs. REST </a:t>
            </a:r>
            <a:endParaRPr lang="es-ES" dirty="0"/>
          </a:p>
        </p:txBody>
      </p:sp>
      <p:sp>
        <p:nvSpPr>
          <p:cNvPr id="3" name="Marcador de contenido 2"/>
          <p:cNvSpPr>
            <a:spLocks noGrp="1"/>
          </p:cNvSpPr>
          <p:nvPr>
            <p:ph idx="1"/>
          </p:nvPr>
        </p:nvSpPr>
        <p:spPr/>
        <p:txBody>
          <a:bodyPr/>
          <a:lstStyle/>
          <a:p>
            <a:r>
              <a:rPr lang="es-ES" dirty="0" smtClean="0"/>
              <a:t>Depending on whether REST is used (orthodoxly or flexibly), REST can perform only four types of operations or many. SOAP, it can always perform many</a:t>
            </a:r>
          </a:p>
          <a:p>
            <a:r>
              <a:rPr lang="es-ES" dirty="0" smtClean="0"/>
              <a:t>SOAP and REST have transport layer (</a:t>
            </a:r>
            <a:r>
              <a:rPr lang="es-ES" i="1" dirty="0" err="1" smtClean="0"/>
              <a:t>point </a:t>
            </a:r>
            <a:r>
              <a:rPr lang="es-ES" i="1" dirty="0" smtClean="0"/>
              <a:t>to </a:t>
            </a:r>
            <a:r>
              <a:rPr lang="es-ES" i="1" dirty="0" err="1" smtClean="0"/>
              <a:t>point</a:t>
            </a:r>
            <a:r>
              <a:rPr lang="es-ES" dirty="0" smtClean="0"/>
              <a:t>) </a:t>
            </a:r>
            <a:r>
              <a:rPr lang="es-ES" dirty="0" smtClean="0"/>
              <a:t>security </a:t>
            </a:r>
            <a:r>
              <a:rPr lang="es-ES" dirty="0" smtClean="0"/>
              <a:t>using HTTPS</a:t>
            </a:r>
          </a:p>
          <a:p>
            <a:r>
              <a:rPr lang="es-ES" dirty="0" smtClean="0"/>
              <a:t>SOAP has application layer security (</a:t>
            </a:r>
            <a:r>
              <a:rPr lang="es-ES" i="1" dirty="0" err="1" smtClean="0"/>
              <a:t>end </a:t>
            </a:r>
            <a:r>
              <a:rPr lang="es-ES" i="1" dirty="0" smtClean="0"/>
              <a:t>to </a:t>
            </a:r>
            <a:r>
              <a:rPr lang="es-ES" i="1" dirty="0" err="1" smtClean="0"/>
              <a:t>end</a:t>
            </a:r>
            <a:r>
              <a:rPr lang="es-ES" dirty="0" smtClean="0"/>
              <a:t>) and REST does not. However, it puts a lot of overhead on </a:t>
            </a:r>
            <a:r>
              <a:rPr lang="es-ES" smtClean="0"/>
              <a:t>the server </a:t>
            </a:r>
            <a:r>
              <a:rPr lang="es-ES" dirty="0" smtClean="0"/>
              <a:t/>
            </a:r>
            <a:endParaRPr lang="es-ES" dirty="0" smtClean="0"/>
          </a:p>
          <a:p>
            <a:r>
              <a:rPr lang="es-ES" dirty="0" smtClean="0"/>
              <a:t>SOAP has distributed transactions and REST does not.</a:t>
            </a:r>
          </a:p>
          <a:p>
            <a:endParaRPr lang="es-ES" dirty="0"/>
          </a:p>
        </p:txBody>
      </p:sp>
      <p:sp>
        <p:nvSpPr>
          <p:cNvPr id="4" name="Marcador de número de diapositiva 3"/>
          <p:cNvSpPr>
            <a:spLocks noGrp="1"/>
          </p:cNvSpPr>
          <p:nvPr>
            <p:ph type="sldNum" sz="quarter" idx="12"/>
          </p:nvPr>
        </p:nvSpPr>
        <p:spPr/>
        <p:txBody>
          <a:bodyPr/>
          <a:lstStyle/>
          <a:p>
            <a:fld id="{132FADFE-3B8F-471C-ABF0-DBC7717ECBBC}" type="slidenum">
              <a:rPr lang="es-ES" smtClean="0"/>
              <a:t>81</a:t>
            </a:fld>
            <a:endParaRPr lang="es-ES"/>
          </a:p>
        </p:txBody>
      </p:sp>
    </p:spTree>
    <p:extLst>
      <p:ext uri="{BB962C8B-B14F-4D97-AF65-F5344CB8AC3E}">
        <p14:creationId xmlns:p14="http://schemas.microsoft.com/office/powerpoint/2010/main" val="4042148880"/>
      </p:ext>
    </p:extLst>
  </p:cSld>
  <p:clrMapOvr>
    <a:masterClrMapping/>
  </p:clrMapOvr>
  <p:timing>
    <p:tnLst>
      <p:par>
        <p:cTn id="1" dur="indefinite" restart="never" nodeType="tmRoot"/>
      </p:par>
    </p:tnLst>
  </p:timing>
</p:sld>
</file>

<file path=ppt/slides/slide8247.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ctrTitle"/>
          </p:nvPr>
        </p:nvSpPr>
        <p:spPr>
          <a:xfrm>
            <a:off x="2209800" y="1529358"/>
            <a:ext cx="7772400" cy="2259683"/>
          </a:xfrm>
        </p:spPr>
        <p:txBody>
          <a:bodyPr>
            <a:normAutofit/>
          </a:bodyPr>
          <a:lstStyle/>
          <a:p>
            <a:r>
              <a:rPr lang="es-ES_tradnl" b="1" dirty="0" smtClean="0"/>
              <a:t>Service Oriented Architecture (SOA) </a:t>
            </a:r>
            <a:endParaRPr lang="es-ES" b="1" dirty="0"/>
          </a:p>
        </p:txBody>
      </p:sp>
      <p:sp>
        <p:nvSpPr>
          <p:cNvPr id="5" name="2 Subtítulo"/>
          <p:cNvSpPr>
            <a:spLocks noGrp="1"/>
          </p:cNvSpPr>
          <p:nvPr>
            <p:ph type="subTitle" idx="1"/>
          </p:nvPr>
        </p:nvSpPr>
        <p:spPr>
          <a:xfrm>
            <a:off x="1631504" y="3886200"/>
            <a:ext cx="9217024" cy="2279104"/>
          </a:xfrm>
        </p:spPr>
        <p:txBody>
          <a:bodyPr>
            <a:normAutofit/>
          </a:bodyPr>
          <a:lstStyle/>
          <a:p>
            <a:r>
              <a:rPr lang="es-ES" sz="2400" dirty="0">
                <a:solidFill>
                  <a:schemeClr val="tx1"/>
                </a:solidFill>
              </a:rPr>
              <a:t>Intelligent Infrastructure Design for the Internet of Things</a:t>
            </a:r>
          </a:p>
          <a:p>
            <a:r>
              <a:rPr lang="es-ES" sz="2400" dirty="0">
                <a:solidFill>
                  <a:schemeClr val="tx1"/>
                </a:solidFill>
              </a:rPr>
              <a:t>Antonio Navarro</a:t>
            </a:r>
          </a:p>
          <a:p>
            <a:endParaRPr lang="es-ES" dirty="0"/>
          </a:p>
        </p:txBody>
      </p:sp>
      <p:pic>
        <p:nvPicPr>
          <p:cNvPr id="9" name="Imagen 8" descr="D:\Documents\Revoltijo\Imágenes y vídeos\Escudo_UCM.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0049" y="469325"/>
            <a:ext cx="922712" cy="1005840"/>
          </a:xfrm>
          <a:prstGeom prst="rect">
            <a:avLst/>
          </a:prstGeom>
          <a:noFill/>
          <a:ln>
            <a:noFill/>
          </a:ln>
          <a:effectLst>
            <a:glow>
              <a:schemeClr val="accent1"/>
            </a:glow>
            <a:outerShdw sx="1000" sy="1000" algn="ctr" rotWithShape="0">
              <a:srgbClr val="000000"/>
            </a:outerShdw>
            <a:reflection endPos="0" dir="5400000" sy="-100000" algn="bl" rotWithShape="0"/>
          </a:effectLst>
        </p:spPr>
      </p:pic>
      <p:pic>
        <p:nvPicPr>
          <p:cNvPr id="10" name="Imagen 9" descr="D:\Visual Studio 2010\WebSites\WebPersonal\aux images\EscudoFDI.g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90750" y="532190"/>
            <a:ext cx="735521" cy="880110"/>
          </a:xfrm>
          <a:prstGeom prst="rect">
            <a:avLst/>
          </a:prstGeom>
          <a:noFill/>
          <a:ln>
            <a:noFill/>
          </a:ln>
        </p:spPr>
      </p:pic>
    </p:spTree>
    <p:extLst>
      <p:ext uri="{BB962C8B-B14F-4D97-AF65-F5344CB8AC3E}">
        <p14:creationId xmlns:p14="http://schemas.microsoft.com/office/powerpoint/2010/main" val="3807289643"/>
      </p:ext>
    </p:extLst>
  </p:cSld>
  <p:clrMapOvr>
    <a:masterClrMapping/>
  </p:clrMapOvr>
  <p:timing>
    <p:tnLst>
      <p:par>
        <p:cTn id="1" dur="indefinite" restart="never" nodeType="tmRoot"/>
      </p:par>
    </p:tnLst>
  </p:timing>
</p:sld>
</file>

<file path=ppt/slides/slide83.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bg>
      <p:bgPr>
        <a:solidFill>
          <a:srgbClr val="F4F9FD"/>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F3296CD-A63C-4D4F-AAD6-347B6E792551}"/>
              </a:ext>
            </a:extLst>
          </p:cNvPr>
          <p:cNvSpPr txBox="1"/>
          <p:nvPr/>
        </p:nvSpPr>
        <p:spPr>
          <a:xfrm>
            <a:off x="289301" y="2779889"/>
            <a:ext cx="6222794" cy="461665"/>
          </a:xfrm>
          <a:prstGeom prst="rect">
            <a:avLst/>
          </a:prstGeom>
          <a:noFill/>
        </p:spPr>
        <p:txBody>
          <a:bodyPr wrap="none" rtlCol="0">
            <a:spAutoFit/>
          </a:bodyPr>
          <a:lstStyle/>
          <a:p>
            <a:r>
              <a:rPr lang="de-DE" sz="2400" noProof="1">
                <a:solidFill>
                  <a:srgbClr val="0F2B46"/>
                </a:solidFill>
                <a:latin typeface="Helvetica" pitchFamily="2" charset="0"/>
              </a:rPr>
              <a:t>Subscribe to DeepL Pro to edit this document.</a:t>
            </a:r>
          </a:p>
        </p:txBody>
      </p:sp>
      <p:sp>
        <p:nvSpPr>
          <p:cNvPr id="8" name="TextBox 7">
            <a:extLst>
              <a:ext uri="{FF2B5EF4-FFF2-40B4-BE49-F238E27FC236}">
                <a16:creationId xmlns:a16="http://schemas.microsoft.com/office/drawing/2014/main" id="{1DDA699B-AA79-2E42-83E3-ACBDD53F87D8}"/>
              </a:ext>
            </a:extLst>
          </p:cNvPr>
          <p:cNvSpPr txBox="1"/>
          <p:nvPr/>
        </p:nvSpPr>
        <p:spPr>
          <a:xfrm>
            <a:off x="289301" y="3241554"/>
            <a:ext cx="4887235" cy="369332"/>
          </a:xfrm>
          <a:prstGeom prst="rect">
            <a:avLst/>
          </a:prstGeom>
          <a:noFill/>
        </p:spPr>
        <p:txBody>
          <a:bodyPr wrap="none" rtlCol="0">
            <a:spAutoFit/>
          </a:bodyPr>
          <a:lstStyle/>
          <a:p>
            <a:r>
              <a:rPr lang="de-DE" noProof="1">
                <a:solidFill>
                  <a:srgbClr val="0F2B46"/>
                </a:solidFill>
                <a:latin typeface="Helvetica" pitchFamily="2" charset="0"/>
              </a:rPr>
              <a:t>Visit </a:t>
            </a:r>
            <a:r>
              <a:rPr lang="de-DE" noProof="1">
                <a:solidFill>
                  <a:srgbClr val="006494"/>
                </a:solidFill>
                <a:latin typeface="Helvetica" pitchFamily="2" charset="0"/>
                <a:hlinkClick r:id="R246f683514f941e9"/>
              </a:rPr>
              <a:t>www.DeepL.com/pro</a:t>
            </a:r>
            <a:r>
              <a:rPr lang="de-DE" noProof="1">
                <a:solidFill>
                  <a:srgbClr val="0F2B46"/>
                </a:solidFill>
                <a:latin typeface="Helvetica" pitchFamily="2" charset="0"/>
              </a:rPr>
              <a:t> for more information.</a:t>
            </a:r>
          </a:p>
        </p:txBody>
      </p:sp>
      <p:pic>
        <p:nvPicPr>
          <p:cNvPr id="3" name="Picture 2">
            <a:extLst>
              <a:ext uri="{FF2B5EF4-FFF2-40B4-BE49-F238E27FC236}">
                <a16:creationId xmlns:a16="http://schemas.microsoft.com/office/drawing/2014/main" id="{91465485-E747-EF46-84F2-5C5CB0F90C9B}"/>
              </a:ext>
            </a:extLst>
          </p:cNvPr>
          <p:cNvPicPr>
            <a:picLocks noChangeAspect="1"/>
          </p:cNvPicPr>
          <p:nvPr/>
        </p:nvPicPr>
        <p:blipFill>
          <a:blip r:embed="R0be013a8fca349c7"/>
          <a:stretch>
            <a:fillRect/>
          </a:stretch>
        </p:blipFill>
        <p:spPr>
          <a:xfrm>
            <a:off x="400512" y="1215557"/>
            <a:ext cx="2616200" cy="889000"/>
          </a:xfrm>
          <a:prstGeom prst="rect">
            <a:avLst/>
          </a:prstGeom>
        </p:spPr>
      </p:pic>
    </p:spTree>
    <p:extLst>
      <p:ext uri="{BB962C8B-B14F-4D97-AF65-F5344CB8AC3E}">
        <p14:creationId xmlns:p14="http://schemas.microsoft.com/office/powerpoint/2010/main" val="1412364504"/>
      </p:ext>
    </p:extLst>
  </p:cSld>
  <p:clrMapOvr>
    <a:masterClrMapping/>
  </p:clrMapOvr>
</p:sld>
</file>

<file path=ppt/slides/slide865.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smtClean="0"/>
              <a:t>SOA </a:t>
            </a:r>
            <a:endParaRPr lang="es-ES" dirty="0"/>
          </a:p>
        </p:txBody>
      </p:sp>
      <p:sp>
        <p:nvSpPr>
          <p:cNvPr id="3" name="2 Marcador de contenido"/>
          <p:cNvSpPr>
            <a:spLocks noGrp="1"/>
          </p:cNvSpPr>
          <p:nvPr>
            <p:ph idx="1"/>
          </p:nvPr>
        </p:nvSpPr>
        <p:spPr/>
        <p:txBody>
          <a:bodyPr/>
          <a:lstStyle/>
          <a:p>
            <a:r>
              <a:rPr lang="es-ES_tradnl" dirty="0" smtClean="0"/>
              <a:t>Two uses of SOA must be distinguished:</a:t>
            </a:r>
          </a:p>
          <a:p>
            <a:pPr lvl="1"/>
            <a:r>
              <a:rPr lang="es-ES_tradnl" dirty="0" smtClean="0"/>
              <a:t>As a logic invocation mechanism for external systems, i.e., as an API to be used by the integration layer of another system</a:t>
            </a:r>
          </a:p>
          <a:p>
            <a:pPr lvl="1"/>
            <a:r>
              <a:rPr lang="es-ES_tradnl" dirty="0" smtClean="0"/>
              <a:t>In addition, as a logic invocation mechanism for its own </a:t>
            </a:r>
            <a:r>
              <a:rPr lang="es-ES_tradnl" smtClean="0"/>
              <a:t>internal system </a:t>
            </a:r>
            <a:r>
              <a:rPr lang="es-ES_tradnl" dirty="0" smtClean="0"/>
              <a:t/>
            </a:r>
            <a:endParaRPr lang="es-ES" dirty="0"/>
          </a:p>
        </p:txBody>
      </p:sp>
      <p:sp>
        <p:nvSpPr>
          <p:cNvPr id="5" name="4 Marcador de número de diapositiva"/>
          <p:cNvSpPr>
            <a:spLocks noGrp="1"/>
          </p:cNvSpPr>
          <p:nvPr>
            <p:ph type="sldNum" sz="quarter" idx="12"/>
          </p:nvPr>
        </p:nvSpPr>
        <p:spPr/>
        <p:txBody>
          <a:bodyPr/>
          <a:lstStyle/>
          <a:p>
            <a:fld id="{132FADFE-3B8F-471C-ABF0-DBC7717ECBBC}" type="slidenum">
              <a:rPr lang="es-ES" smtClean="0"/>
              <a:t>8</a:t>
            </a:fld>
            <a:endParaRPr lang="es-ES"/>
          </a:p>
        </p:txBody>
      </p:sp>
      <p:sp>
        <p:nvSpPr>
          <p:cNvPr id="6" name="Marcador de pie de página 3"/>
          <p:cNvSpPr txBox="1">
            <a:spLocks/>
          </p:cNvSpPr>
          <p:nvPr/>
        </p:nvSpPr>
        <p:spPr>
          <a:xfrm>
            <a:off x="838200" y="6336284"/>
            <a:ext cx="4114800" cy="365125"/>
          </a:xfrm>
          <a:prstGeom prst="rect">
            <a:avLst/>
          </a:prstGeom>
        </p:spPr>
        <p:txBody>
          <a:bodyPr vert="horz" lIns="91440" tIns="45720" rIns="91440" bIns="45720" rtlCol="0" anchor="ctr"/>
          <a:lstStyle>
            <a:defPPr>
              <a:defRPr lang="es-E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s-ES" smtClean="0"/>
              <a:t>Intelligent Infrastructure Design for IoT - MiOT UCM</a:t>
            </a:r>
          </a:p>
          <a:p>
            <a:pPr algn="l"/>
            <a:r>
              <a:rPr lang="es-ES" smtClean="0"/>
              <a:t>Antonio Navarro </a:t>
            </a:r>
            <a:endParaRPr lang="es-ES" dirty="0"/>
          </a:p>
        </p:txBody>
      </p:sp>
    </p:spTree>
    <p:extLst>
      <p:ext uri="{BB962C8B-B14F-4D97-AF65-F5344CB8AC3E}">
        <p14:creationId xmlns:p14="http://schemas.microsoft.com/office/powerpoint/2010/main" val="3501597298"/>
      </p:ext>
    </p:extLst>
  </p:cSld>
  <p:clrMapOvr>
    <a:masterClrMapping/>
  </p:clrMapOvr>
  <p:timing>
    <p:tnLst>
      <p:par>
        <p:cTn id="1" dur="indefinite" restart="never" nodeType="tmRoot"/>
      </p:par>
    </p:tnLst>
  </p:timing>
</p:sld>
</file>

<file path=ppt/slides/slide955.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smtClean="0"/>
              <a:t>Objectives and benefits of SOA </a:t>
            </a:r>
            <a:endParaRPr lang="es-ES" dirty="0"/>
          </a:p>
        </p:txBody>
      </p:sp>
      <p:sp>
        <p:nvSpPr>
          <p:cNvPr id="3" name="2 Marcador de contenido"/>
          <p:cNvSpPr>
            <a:spLocks noGrp="1"/>
          </p:cNvSpPr>
          <p:nvPr>
            <p:ph idx="1"/>
          </p:nvPr>
        </p:nvSpPr>
        <p:spPr/>
        <p:txBody>
          <a:bodyPr>
            <a:normAutofit/>
          </a:bodyPr>
          <a:lstStyle/>
          <a:p>
            <a:r>
              <a:rPr lang="es-ES_tradnl" dirty="0" smtClean="0"/>
              <a:t>We can list the following:</a:t>
            </a:r>
          </a:p>
          <a:p>
            <a:pPr lvl="1"/>
            <a:r>
              <a:rPr lang="es-ES_tradnl" dirty="0" smtClean="0"/>
              <a:t>Increased interoperability</a:t>
            </a:r>
          </a:p>
          <a:p>
            <a:pPr lvl="1"/>
            <a:r>
              <a:rPr lang="es-ES_tradnl" dirty="0" smtClean="0"/>
              <a:t>Increase in the federation</a:t>
            </a:r>
          </a:p>
          <a:p>
            <a:pPr lvl="1"/>
            <a:r>
              <a:rPr lang="es-ES_tradnl" dirty="0" smtClean="0"/>
              <a:t>Increasing platform diversification options</a:t>
            </a:r>
          </a:p>
          <a:p>
            <a:pPr lvl="1"/>
            <a:r>
              <a:rPr lang="es-ES_tradnl" dirty="0" smtClean="0"/>
              <a:t>Greater alignment of business and technology</a:t>
            </a:r>
          </a:p>
          <a:p>
            <a:pPr lvl="1"/>
            <a:r>
              <a:rPr lang="es-ES_tradnl" dirty="0" smtClean="0"/>
              <a:t>Increased return on investment</a:t>
            </a:r>
          </a:p>
          <a:p>
            <a:pPr lvl="1"/>
            <a:r>
              <a:rPr lang="es-ES_tradnl" dirty="0" smtClean="0"/>
              <a:t>Increased organizational agility</a:t>
            </a:r>
          </a:p>
          <a:p>
            <a:pPr lvl="1"/>
            <a:r>
              <a:rPr lang="es-ES_tradnl" dirty="0" smtClean="0"/>
              <a:t>Reduction of </a:t>
            </a:r>
            <a:r>
              <a:rPr lang="es-ES_tradnl" dirty="0" err="1" smtClean="0"/>
              <a:t>ICT </a:t>
            </a:r>
            <a:r>
              <a:rPr lang="es-ES_tradnl" dirty="0" smtClean="0"/>
              <a:t>burden </a:t>
            </a:r>
            <a:endParaRPr lang="es-ES" dirty="0"/>
          </a:p>
        </p:txBody>
      </p:sp>
      <p:sp>
        <p:nvSpPr>
          <p:cNvPr id="5" name="4 Marcador de número de diapositiva"/>
          <p:cNvSpPr>
            <a:spLocks noGrp="1"/>
          </p:cNvSpPr>
          <p:nvPr>
            <p:ph type="sldNum" sz="quarter" idx="12"/>
          </p:nvPr>
        </p:nvSpPr>
        <p:spPr/>
        <p:txBody>
          <a:bodyPr/>
          <a:lstStyle/>
          <a:p>
            <a:fld id="{132FADFE-3B8F-471C-ABF0-DBC7717ECBBC}" type="slidenum">
              <a:rPr lang="es-ES" smtClean="0"/>
              <a:t>9</a:t>
            </a:fld>
            <a:endParaRPr lang="es-ES"/>
          </a:p>
        </p:txBody>
      </p:sp>
      <p:sp>
        <p:nvSpPr>
          <p:cNvPr id="6" name="Marcador de pie de página 3"/>
          <p:cNvSpPr txBox="1">
            <a:spLocks/>
          </p:cNvSpPr>
          <p:nvPr/>
        </p:nvSpPr>
        <p:spPr>
          <a:xfrm>
            <a:off x="838200" y="6336284"/>
            <a:ext cx="4114800" cy="365125"/>
          </a:xfrm>
          <a:prstGeom prst="rect">
            <a:avLst/>
          </a:prstGeom>
        </p:spPr>
        <p:txBody>
          <a:bodyPr vert="horz" lIns="91440" tIns="45720" rIns="91440" bIns="45720" rtlCol="0" anchor="ctr"/>
          <a:lstStyle>
            <a:defPPr>
              <a:defRPr lang="es-E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s-ES" smtClean="0"/>
              <a:t>Intelligent Infrastructure Design for IoT - MiOT UCM</a:t>
            </a:r>
          </a:p>
          <a:p>
            <a:pPr algn="l"/>
            <a:r>
              <a:rPr lang="es-ES" smtClean="0"/>
              <a:t>Antonio Navarro </a:t>
            </a:r>
            <a:endParaRPr lang="es-ES" dirty="0"/>
          </a:p>
        </p:txBody>
      </p:sp>
    </p:spTree>
    <p:extLst>
      <p:ext uri="{BB962C8B-B14F-4D97-AF65-F5344CB8AC3E}">
        <p14:creationId xmlns:p14="http://schemas.microsoft.com/office/powerpoint/2010/main" val="2982806740"/>
      </p:ext>
    </p:extLst>
  </p:cSld>
  <p:clrMapOvr>
    <a:masterClrMapping/>
  </p:clrMapOvr>
  <p:timing>
    <p:tnLst>
      <p:par>
        <p:cTn id="1" dur="indefinite" restart="never" nodeType="tmRoot"/>
      </p:par>
    </p:tnLst>
  </p:timing>
</p:sld>
</file>

<file path=ppt/theme/theme11.xml><?xml version="1.0" encoding="utf-8"?>
<a:theme xmlns:a="http://schemas.openxmlformats.org/drawingml/2006/main" name="Tema de 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ap:Properties xmlns:vt="http://schemas.openxmlformats.org/officeDocument/2006/docPropsVTypes" xmlns:ap="http://schemas.openxmlformats.org/officeDocument/2006/extended-properties">
  <ap:TotalTime>1071</ap:TotalTime>
  <ap:Words>4595</ap:Words>
  <ap:Application>Microsoft Office PowerPoint</ap:Application>
  <ap:PresentationFormat>Panorámica</ap:PresentationFormat>
  <ap:Paragraphs>755</ap:Paragraphs>
  <ap:Slides>82</ap:Slides>
  <ap:Notes>0</ap:Notes>
  <ap:HiddenSlides>0</ap:HiddenSlides>
  <ap:MMClips>0</ap:MMClips>
  <ap:ScaleCrop>false</ap:ScaleCrop>
  <ap:HeadingPairs>
    <vt:vector baseType="variant" size="6">
      <vt:variant>
        <vt:lpstr>Fuentes usadas</vt:lpstr>
      </vt:variant>
      <vt:variant>
        <vt:i4>3</vt:i4>
      </vt:variant>
      <vt:variant>
        <vt:lpstr>Tema</vt:lpstr>
      </vt:variant>
      <vt:variant>
        <vt:i4>1</vt:i4>
      </vt:variant>
      <vt:variant>
        <vt:lpstr>Títulos de diapositiva</vt:lpstr>
      </vt:variant>
      <vt:variant>
        <vt:i4>82</vt:i4>
      </vt:variant>
    </vt:vector>
  </ap:HeadingPairs>
  <ap:TitlesOfParts>
    <vt:vector baseType="lpstr" size="86">
      <vt:lpstr>Arial</vt:lpstr>
      <vt:lpstr>Calibri</vt:lpstr>
      <vt:lpstr>Courier New</vt:lpstr>
      <vt:lpstr>Tema de Office</vt:lpstr>
      <vt:lpstr>Arquitectura orientada a servicios (SOA)</vt:lpstr>
      <vt:lpstr>Referencias</vt:lpstr>
      <vt:lpstr>Índice</vt:lpstr>
      <vt:lpstr>Introducción</vt:lpstr>
      <vt:lpstr>Presentación de PowerPoint</vt:lpstr>
      <vt:lpstr>Introducción</vt:lpstr>
      <vt:lpstr>SOA</vt:lpstr>
      <vt:lpstr>SOA</vt:lpstr>
      <vt:lpstr>Objetivos y beneficios de SOA</vt:lpstr>
      <vt:lpstr>Objetivos y beneficios de SOA</vt:lpstr>
      <vt:lpstr>Objetivos y beneficios de SOA</vt:lpstr>
      <vt:lpstr>Objetivos y beneficios de SOA</vt:lpstr>
      <vt:lpstr>Objetivos y beneficios de SOA</vt:lpstr>
      <vt:lpstr>Objetivos y beneficios de SOA</vt:lpstr>
      <vt:lpstr>Objetivos y beneficios de SOA</vt:lpstr>
      <vt:lpstr>Objetivos y beneficios de SOA</vt:lpstr>
      <vt:lpstr>Objetivos y beneficios de SOA</vt:lpstr>
      <vt:lpstr>Objetivos y beneficios de SOA</vt:lpstr>
      <vt:lpstr>Objetivos y beneficios de SOA</vt:lpstr>
      <vt:lpstr>Objetivos y beneficios de SOA</vt:lpstr>
      <vt:lpstr>Objetivos y beneficios de SOA</vt:lpstr>
      <vt:lpstr>Objetivos y beneficios de SOA</vt:lpstr>
      <vt:lpstr>Objetivos y beneficios de SOA</vt:lpstr>
      <vt:lpstr>Principios de diseño SOA</vt:lpstr>
      <vt:lpstr>Principios de diseño SOA</vt:lpstr>
      <vt:lpstr>Principios de diseño SOA</vt:lpstr>
      <vt:lpstr>Principios de diseño SOA</vt:lpstr>
      <vt:lpstr>Principios de diseño SOA</vt:lpstr>
      <vt:lpstr>Principios de diseño SOA</vt:lpstr>
      <vt:lpstr>Principios de diseño SOA</vt:lpstr>
      <vt:lpstr>Principios de diseño SOA</vt:lpstr>
      <vt:lpstr>Principios de diseño SOA</vt:lpstr>
      <vt:lpstr>Principios de diseño SOA</vt:lpstr>
      <vt:lpstr>SOA o no SOA</vt:lpstr>
      <vt:lpstr>SOA o no SOA</vt:lpstr>
      <vt:lpstr>SOA o no SOA</vt:lpstr>
      <vt:lpstr>SOA o no SOA</vt:lpstr>
      <vt:lpstr>SOA o no SOA</vt:lpstr>
      <vt:lpstr>SOA o no SOA</vt:lpstr>
      <vt:lpstr>SOA o no SOA</vt:lpstr>
      <vt:lpstr>SOA o no SOA</vt:lpstr>
      <vt:lpstr>SOA o no SOA</vt:lpstr>
      <vt:lpstr>SOA o no SOA</vt:lpstr>
      <vt:lpstr>SOA o no SOA</vt:lpstr>
      <vt:lpstr>Servicios web</vt:lpstr>
      <vt:lpstr>Servicios web</vt:lpstr>
      <vt:lpstr>Servicios web</vt:lpstr>
      <vt:lpstr>Servicios web</vt:lpstr>
      <vt:lpstr>Servicios web</vt:lpstr>
      <vt:lpstr>Servicios web</vt:lpstr>
      <vt:lpstr>Servicios web REST</vt:lpstr>
      <vt:lpstr>Servicios web REST</vt:lpstr>
      <vt:lpstr>Servicios web REST</vt:lpstr>
      <vt:lpstr>Servicios web REST</vt:lpstr>
      <vt:lpstr>Servicios web REST</vt:lpstr>
      <vt:lpstr>Servicios web SOAP</vt:lpstr>
      <vt:lpstr>Servicios web SOAP</vt:lpstr>
      <vt:lpstr>Servicios web SOAP</vt:lpstr>
      <vt:lpstr>Servicios web SOAP</vt:lpstr>
      <vt:lpstr>Servicios web SOAP</vt:lpstr>
      <vt:lpstr>Servicios web SOAP</vt:lpstr>
      <vt:lpstr>Servicios web SOAP</vt:lpstr>
      <vt:lpstr>Servicios web SOAP</vt:lpstr>
      <vt:lpstr>Servicios web SOAP</vt:lpstr>
      <vt:lpstr>Servicios web SOAP</vt:lpstr>
      <vt:lpstr>Servicios web SOAP</vt:lpstr>
      <vt:lpstr>Servicios web SOAP</vt:lpstr>
      <vt:lpstr>Servicios web SOAP</vt:lpstr>
      <vt:lpstr>Servicios web SOAP</vt:lpstr>
      <vt:lpstr>Servicios web SOAP</vt:lpstr>
      <vt:lpstr>Servicios web SOAP</vt:lpstr>
      <vt:lpstr>Servicios web SOAP</vt:lpstr>
      <vt:lpstr>Servicios web SOAP</vt:lpstr>
      <vt:lpstr>Servicios web SOAP</vt:lpstr>
      <vt:lpstr>Servicios web SOAP</vt:lpstr>
      <vt:lpstr>Servicios web SOAP</vt:lpstr>
      <vt:lpstr>Servicios web SOAP</vt:lpstr>
      <vt:lpstr>Servicios web SOAP</vt:lpstr>
      <vt:lpstr>Servicios web SOAP</vt:lpstr>
      <vt:lpstr>SOAP vs. REST</vt:lpstr>
      <vt:lpstr>SOAP vs. REST</vt:lpstr>
      <vt:lpstr>Arquitectura orientada a servicios (SOA)</vt:lpstr>
    </vt:vector>
  </ap:TitlesOfParts>
  <ap:LinksUpToDate>false</ap:LinksUpToDate>
  <ap:SharedDoc>false</ap:SharedDoc>
  <ap:HyperlinksChanged>false</ap:HyperlinksChanged>
  <ap:AppVersion>16.0000</ap:AppVersion>
</ap: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 Infraestructura UML y MOF</dc:title>
  <dc:creator>anavarro</dc:creator>
  <cp:lastModifiedBy>HP</cp:lastModifiedBy>
  <cp:revision>131</cp:revision>
  <cp:lastPrinted>2017-10-31T10:43:27Z</cp:lastPrinted>
  <dcterms:created xsi:type="dcterms:W3CDTF">2011-03-22T11:25:53Z</dcterms:created>
  <dcterms:modified xsi:type="dcterms:W3CDTF">2018-10-03T13:26:38Z</dcterms:modified>
</cp:coreProperties>
</file>